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74" r:id="rId2"/>
    <p:sldId id="260" r:id="rId3"/>
    <p:sldId id="262" r:id="rId4"/>
    <p:sldId id="264" r:id="rId5"/>
    <p:sldId id="279" r:id="rId6"/>
    <p:sldId id="276" r:id="rId7"/>
    <p:sldId id="275" r:id="rId8"/>
    <p:sldId id="277" r:id="rId9"/>
    <p:sldId id="278" r:id="rId10"/>
    <p:sldId id="261" r:id="rId11"/>
    <p:sldId id="265" r:id="rId12"/>
    <p:sldId id="266" r:id="rId13"/>
    <p:sldId id="269" r:id="rId14"/>
    <p:sldId id="268" r:id="rId15"/>
    <p:sldId id="270" r:id="rId16"/>
    <p:sldId id="271" r:id="rId17"/>
    <p:sldId id="272" r:id="rId18"/>
    <p:sldId id="273" r:id="rId19"/>
  </p:sldIdLst>
  <p:sldSz cx="12192000" cy="6858000"/>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83" autoAdjust="0"/>
  </p:normalViewPr>
  <p:slideViewPr>
    <p:cSldViewPr snapToGrid="0">
      <p:cViewPr varScale="1">
        <p:scale>
          <a:sx n="75" d="100"/>
          <a:sy n="75" d="100"/>
        </p:scale>
        <p:origin x="3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3E987D7C-5EA1-4777-9247-003304176D96}"/>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2ADF3850-3F1E-493F-A788-6897AFF7DF97}"/>
              </a:ext>
            </a:extLst>
          </p:cNvPr>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D5829E6C-A79D-4898-9F1C-A082E84BAFA8}" type="datetimeFigureOut">
              <a:rPr lang="nl-NL" smtClean="0"/>
              <a:t>11-10-2019</a:t>
            </a:fld>
            <a:endParaRPr lang="nl-NL"/>
          </a:p>
        </p:txBody>
      </p:sp>
      <p:sp>
        <p:nvSpPr>
          <p:cNvPr id="4" name="Tijdelijke aanduiding voor voettekst 3">
            <a:extLst>
              <a:ext uri="{FF2B5EF4-FFF2-40B4-BE49-F238E27FC236}">
                <a16:creationId xmlns:a16="http://schemas.microsoft.com/office/drawing/2014/main" id="{05F13075-7F8A-4BCC-B411-76B54C2E4F00}"/>
              </a:ext>
            </a:extLst>
          </p:cNvPr>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F0FAC1CC-ADC0-4544-B386-F7A2D33AAF39}"/>
              </a:ext>
            </a:extLst>
          </p:cNvPr>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D4F1B21E-1192-4FAB-8DD5-4C48B841F18C}" type="slidenum">
              <a:rPr lang="nl-NL" smtClean="0"/>
              <a:t>‹nr.›</a:t>
            </a:fld>
            <a:endParaRPr lang="nl-NL"/>
          </a:p>
        </p:txBody>
      </p:sp>
    </p:spTree>
    <p:extLst>
      <p:ext uri="{BB962C8B-B14F-4D97-AF65-F5344CB8AC3E}">
        <p14:creationId xmlns:p14="http://schemas.microsoft.com/office/powerpoint/2010/main" val="38507705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95E46-69B3-4AE0-9E82-F687CD79371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F345EFB-BC01-420F-BE21-321AC8A0F5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88AD421-B780-400A-B7C9-33B606C38C04}"/>
              </a:ext>
            </a:extLst>
          </p:cNvPr>
          <p:cNvSpPr>
            <a:spLocks noGrp="1"/>
          </p:cNvSpPr>
          <p:nvPr>
            <p:ph type="dt" sz="half" idx="10"/>
          </p:nvPr>
        </p:nvSpPr>
        <p:spPr/>
        <p:txBody>
          <a:bodyPr/>
          <a:lstStyle/>
          <a:p>
            <a:fld id="{05819E70-3A54-4902-8434-A01374267BC7}" type="datetimeFigureOut">
              <a:rPr lang="nl-NL" smtClean="0"/>
              <a:t>11-10-2019</a:t>
            </a:fld>
            <a:endParaRPr lang="nl-NL"/>
          </a:p>
        </p:txBody>
      </p:sp>
      <p:sp>
        <p:nvSpPr>
          <p:cNvPr id="5" name="Tijdelijke aanduiding voor voettekst 4">
            <a:extLst>
              <a:ext uri="{FF2B5EF4-FFF2-40B4-BE49-F238E27FC236}">
                <a16:creationId xmlns:a16="http://schemas.microsoft.com/office/drawing/2014/main" id="{AAAF217E-A97D-4658-A656-20B2AE0F29A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487F891-25E6-4DC4-AEBB-9EAFE74C2265}"/>
              </a:ext>
            </a:extLst>
          </p:cNvPr>
          <p:cNvSpPr>
            <a:spLocks noGrp="1"/>
          </p:cNvSpPr>
          <p:nvPr>
            <p:ph type="sldNum" sz="quarter" idx="12"/>
          </p:nvPr>
        </p:nvSpPr>
        <p:spPr/>
        <p:txBody>
          <a:bodyPr/>
          <a:lstStyle/>
          <a:p>
            <a:fld id="{9727B811-2512-4575-BA69-755E2A3A5819}" type="slidenum">
              <a:rPr lang="nl-NL" smtClean="0"/>
              <a:t>‹nr.›</a:t>
            </a:fld>
            <a:endParaRPr lang="nl-NL"/>
          </a:p>
        </p:txBody>
      </p:sp>
    </p:spTree>
    <p:extLst>
      <p:ext uri="{BB962C8B-B14F-4D97-AF65-F5344CB8AC3E}">
        <p14:creationId xmlns:p14="http://schemas.microsoft.com/office/powerpoint/2010/main" val="952535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72F58-41F9-4F9B-B6D4-0C024074360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9A1E624-7204-40B0-A797-774419CF3B91}"/>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75B372B-6609-4599-8BE1-63F061782B5C}"/>
              </a:ext>
            </a:extLst>
          </p:cNvPr>
          <p:cNvSpPr>
            <a:spLocks noGrp="1"/>
          </p:cNvSpPr>
          <p:nvPr>
            <p:ph type="dt" sz="half" idx="10"/>
          </p:nvPr>
        </p:nvSpPr>
        <p:spPr/>
        <p:txBody>
          <a:bodyPr/>
          <a:lstStyle/>
          <a:p>
            <a:fld id="{05819E70-3A54-4902-8434-A01374267BC7}" type="datetimeFigureOut">
              <a:rPr lang="nl-NL" smtClean="0"/>
              <a:t>11-10-2019</a:t>
            </a:fld>
            <a:endParaRPr lang="nl-NL"/>
          </a:p>
        </p:txBody>
      </p:sp>
      <p:sp>
        <p:nvSpPr>
          <p:cNvPr id="5" name="Tijdelijke aanduiding voor voettekst 4">
            <a:extLst>
              <a:ext uri="{FF2B5EF4-FFF2-40B4-BE49-F238E27FC236}">
                <a16:creationId xmlns:a16="http://schemas.microsoft.com/office/drawing/2014/main" id="{E2FC13B5-BA33-4EE3-AB28-A8F59C6680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2735A31-DE98-4A1F-BAD9-1337A943C1F9}"/>
              </a:ext>
            </a:extLst>
          </p:cNvPr>
          <p:cNvSpPr>
            <a:spLocks noGrp="1"/>
          </p:cNvSpPr>
          <p:nvPr>
            <p:ph type="sldNum" sz="quarter" idx="12"/>
          </p:nvPr>
        </p:nvSpPr>
        <p:spPr/>
        <p:txBody>
          <a:bodyPr/>
          <a:lstStyle/>
          <a:p>
            <a:fld id="{9727B811-2512-4575-BA69-755E2A3A5819}" type="slidenum">
              <a:rPr lang="nl-NL" smtClean="0"/>
              <a:t>‹nr.›</a:t>
            </a:fld>
            <a:endParaRPr lang="nl-NL"/>
          </a:p>
        </p:txBody>
      </p:sp>
    </p:spTree>
    <p:extLst>
      <p:ext uri="{BB962C8B-B14F-4D97-AF65-F5344CB8AC3E}">
        <p14:creationId xmlns:p14="http://schemas.microsoft.com/office/powerpoint/2010/main" val="157734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E8FF857-0FB2-4736-A00A-EA9D16CB397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7321D83-DED8-4D10-A37B-4608EE44415A}"/>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81AE4D-A56E-47B5-80B9-94A9E1BAB9F4}"/>
              </a:ext>
            </a:extLst>
          </p:cNvPr>
          <p:cNvSpPr>
            <a:spLocks noGrp="1"/>
          </p:cNvSpPr>
          <p:nvPr>
            <p:ph type="dt" sz="half" idx="10"/>
          </p:nvPr>
        </p:nvSpPr>
        <p:spPr/>
        <p:txBody>
          <a:bodyPr/>
          <a:lstStyle/>
          <a:p>
            <a:fld id="{05819E70-3A54-4902-8434-A01374267BC7}" type="datetimeFigureOut">
              <a:rPr lang="nl-NL" smtClean="0"/>
              <a:t>11-10-2019</a:t>
            </a:fld>
            <a:endParaRPr lang="nl-NL"/>
          </a:p>
        </p:txBody>
      </p:sp>
      <p:sp>
        <p:nvSpPr>
          <p:cNvPr id="5" name="Tijdelijke aanduiding voor voettekst 4">
            <a:extLst>
              <a:ext uri="{FF2B5EF4-FFF2-40B4-BE49-F238E27FC236}">
                <a16:creationId xmlns:a16="http://schemas.microsoft.com/office/drawing/2014/main" id="{84D9E385-D43C-4113-A51D-596E4164C6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50046F2-94D4-41EF-B653-BD7092D105E5}"/>
              </a:ext>
            </a:extLst>
          </p:cNvPr>
          <p:cNvSpPr>
            <a:spLocks noGrp="1"/>
          </p:cNvSpPr>
          <p:nvPr>
            <p:ph type="sldNum" sz="quarter" idx="12"/>
          </p:nvPr>
        </p:nvSpPr>
        <p:spPr/>
        <p:txBody>
          <a:bodyPr/>
          <a:lstStyle/>
          <a:p>
            <a:fld id="{9727B811-2512-4575-BA69-755E2A3A5819}" type="slidenum">
              <a:rPr lang="nl-NL" smtClean="0"/>
              <a:t>‹nr.›</a:t>
            </a:fld>
            <a:endParaRPr lang="nl-NL"/>
          </a:p>
        </p:txBody>
      </p:sp>
    </p:spTree>
    <p:extLst>
      <p:ext uri="{BB962C8B-B14F-4D97-AF65-F5344CB8AC3E}">
        <p14:creationId xmlns:p14="http://schemas.microsoft.com/office/powerpoint/2010/main" val="267160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76773E-F6A0-4AC8-861E-F3B473DA16C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5979EFF-469A-450B-880A-FE9ED69E25B7}"/>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E5E598B-6CA6-468F-9C4E-430C6C50113D}"/>
              </a:ext>
            </a:extLst>
          </p:cNvPr>
          <p:cNvSpPr>
            <a:spLocks noGrp="1"/>
          </p:cNvSpPr>
          <p:nvPr>
            <p:ph type="dt" sz="half" idx="10"/>
          </p:nvPr>
        </p:nvSpPr>
        <p:spPr/>
        <p:txBody>
          <a:bodyPr/>
          <a:lstStyle/>
          <a:p>
            <a:fld id="{05819E70-3A54-4902-8434-A01374267BC7}" type="datetimeFigureOut">
              <a:rPr lang="nl-NL" smtClean="0"/>
              <a:t>11-10-2019</a:t>
            </a:fld>
            <a:endParaRPr lang="nl-NL"/>
          </a:p>
        </p:txBody>
      </p:sp>
      <p:sp>
        <p:nvSpPr>
          <p:cNvPr id="5" name="Tijdelijke aanduiding voor voettekst 4">
            <a:extLst>
              <a:ext uri="{FF2B5EF4-FFF2-40B4-BE49-F238E27FC236}">
                <a16:creationId xmlns:a16="http://schemas.microsoft.com/office/drawing/2014/main" id="{FDA780D9-233B-44A4-8C73-1F779B5BCC3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7272C2A-A6D9-484D-8908-BE7C3F23E854}"/>
              </a:ext>
            </a:extLst>
          </p:cNvPr>
          <p:cNvSpPr>
            <a:spLocks noGrp="1"/>
          </p:cNvSpPr>
          <p:nvPr>
            <p:ph type="sldNum" sz="quarter" idx="12"/>
          </p:nvPr>
        </p:nvSpPr>
        <p:spPr/>
        <p:txBody>
          <a:bodyPr/>
          <a:lstStyle/>
          <a:p>
            <a:fld id="{9727B811-2512-4575-BA69-755E2A3A5819}" type="slidenum">
              <a:rPr lang="nl-NL" smtClean="0"/>
              <a:t>‹nr.›</a:t>
            </a:fld>
            <a:endParaRPr lang="nl-NL"/>
          </a:p>
        </p:txBody>
      </p:sp>
    </p:spTree>
    <p:extLst>
      <p:ext uri="{BB962C8B-B14F-4D97-AF65-F5344CB8AC3E}">
        <p14:creationId xmlns:p14="http://schemas.microsoft.com/office/powerpoint/2010/main" val="152542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0ED702-52F2-429E-A822-25F109E51A7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8763ED7-675D-4A54-998F-92732420BA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EEFBE3C0-E1EF-4CE7-923D-C9CB9E7D2C7A}"/>
              </a:ext>
            </a:extLst>
          </p:cNvPr>
          <p:cNvSpPr>
            <a:spLocks noGrp="1"/>
          </p:cNvSpPr>
          <p:nvPr>
            <p:ph type="dt" sz="half" idx="10"/>
          </p:nvPr>
        </p:nvSpPr>
        <p:spPr/>
        <p:txBody>
          <a:bodyPr/>
          <a:lstStyle/>
          <a:p>
            <a:fld id="{05819E70-3A54-4902-8434-A01374267BC7}" type="datetimeFigureOut">
              <a:rPr lang="nl-NL" smtClean="0"/>
              <a:t>11-10-2019</a:t>
            </a:fld>
            <a:endParaRPr lang="nl-NL"/>
          </a:p>
        </p:txBody>
      </p:sp>
      <p:sp>
        <p:nvSpPr>
          <p:cNvPr id="5" name="Tijdelijke aanduiding voor voettekst 4">
            <a:extLst>
              <a:ext uri="{FF2B5EF4-FFF2-40B4-BE49-F238E27FC236}">
                <a16:creationId xmlns:a16="http://schemas.microsoft.com/office/drawing/2014/main" id="{B359D18E-82A1-410F-A177-8975FE88F86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E80134-D4B7-4AEF-8EBC-964C021ECED2}"/>
              </a:ext>
            </a:extLst>
          </p:cNvPr>
          <p:cNvSpPr>
            <a:spLocks noGrp="1"/>
          </p:cNvSpPr>
          <p:nvPr>
            <p:ph type="sldNum" sz="quarter" idx="12"/>
          </p:nvPr>
        </p:nvSpPr>
        <p:spPr/>
        <p:txBody>
          <a:bodyPr/>
          <a:lstStyle/>
          <a:p>
            <a:fld id="{9727B811-2512-4575-BA69-755E2A3A5819}" type="slidenum">
              <a:rPr lang="nl-NL" smtClean="0"/>
              <a:t>‹nr.›</a:t>
            </a:fld>
            <a:endParaRPr lang="nl-NL"/>
          </a:p>
        </p:txBody>
      </p:sp>
    </p:spTree>
    <p:extLst>
      <p:ext uri="{BB962C8B-B14F-4D97-AF65-F5344CB8AC3E}">
        <p14:creationId xmlns:p14="http://schemas.microsoft.com/office/powerpoint/2010/main" val="119430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D94CFA-A2B2-4672-8EEA-575A2F8A0D3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B2EE216-7C97-4CBD-A776-AF687E99A19F}"/>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1BAFBCD-B71C-424C-AF49-DBC76A4145C9}"/>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31B4C6D-6415-499F-8BDD-DA2BE0075CD5}"/>
              </a:ext>
            </a:extLst>
          </p:cNvPr>
          <p:cNvSpPr>
            <a:spLocks noGrp="1"/>
          </p:cNvSpPr>
          <p:nvPr>
            <p:ph type="dt" sz="half" idx="10"/>
          </p:nvPr>
        </p:nvSpPr>
        <p:spPr/>
        <p:txBody>
          <a:bodyPr/>
          <a:lstStyle/>
          <a:p>
            <a:fld id="{05819E70-3A54-4902-8434-A01374267BC7}" type="datetimeFigureOut">
              <a:rPr lang="nl-NL" smtClean="0"/>
              <a:t>11-10-2019</a:t>
            </a:fld>
            <a:endParaRPr lang="nl-NL"/>
          </a:p>
        </p:txBody>
      </p:sp>
      <p:sp>
        <p:nvSpPr>
          <p:cNvPr id="6" name="Tijdelijke aanduiding voor voettekst 5">
            <a:extLst>
              <a:ext uri="{FF2B5EF4-FFF2-40B4-BE49-F238E27FC236}">
                <a16:creationId xmlns:a16="http://schemas.microsoft.com/office/drawing/2014/main" id="{9556C887-A671-4EFC-8807-18A4926B855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0FBC48F-B93E-442C-B5B5-94ECB5F8F711}"/>
              </a:ext>
            </a:extLst>
          </p:cNvPr>
          <p:cNvSpPr>
            <a:spLocks noGrp="1"/>
          </p:cNvSpPr>
          <p:nvPr>
            <p:ph type="sldNum" sz="quarter" idx="12"/>
          </p:nvPr>
        </p:nvSpPr>
        <p:spPr/>
        <p:txBody>
          <a:bodyPr/>
          <a:lstStyle/>
          <a:p>
            <a:fld id="{9727B811-2512-4575-BA69-755E2A3A5819}" type="slidenum">
              <a:rPr lang="nl-NL" smtClean="0"/>
              <a:t>‹nr.›</a:t>
            </a:fld>
            <a:endParaRPr lang="nl-NL"/>
          </a:p>
        </p:txBody>
      </p:sp>
    </p:spTree>
    <p:extLst>
      <p:ext uri="{BB962C8B-B14F-4D97-AF65-F5344CB8AC3E}">
        <p14:creationId xmlns:p14="http://schemas.microsoft.com/office/powerpoint/2010/main" val="722094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CCD3D-E90D-466E-8BF0-42AC0F59D01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32E24CE-CE5A-45B3-ACDC-F0E7DBA349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F359920E-8AFD-4EFB-9E95-460555A18832}"/>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4114BFB-3833-456D-A03B-6FF790E820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32AE4058-FC23-47FE-B00D-2E2D5C3D64E8}"/>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3FC8481-00A9-45AC-9E37-799A6FBEC567}"/>
              </a:ext>
            </a:extLst>
          </p:cNvPr>
          <p:cNvSpPr>
            <a:spLocks noGrp="1"/>
          </p:cNvSpPr>
          <p:nvPr>
            <p:ph type="dt" sz="half" idx="10"/>
          </p:nvPr>
        </p:nvSpPr>
        <p:spPr/>
        <p:txBody>
          <a:bodyPr/>
          <a:lstStyle/>
          <a:p>
            <a:fld id="{05819E70-3A54-4902-8434-A01374267BC7}" type="datetimeFigureOut">
              <a:rPr lang="nl-NL" smtClean="0"/>
              <a:t>11-10-2019</a:t>
            </a:fld>
            <a:endParaRPr lang="nl-NL"/>
          </a:p>
        </p:txBody>
      </p:sp>
      <p:sp>
        <p:nvSpPr>
          <p:cNvPr id="8" name="Tijdelijke aanduiding voor voettekst 7">
            <a:extLst>
              <a:ext uri="{FF2B5EF4-FFF2-40B4-BE49-F238E27FC236}">
                <a16:creationId xmlns:a16="http://schemas.microsoft.com/office/drawing/2014/main" id="{46175514-11E4-4B05-BF02-D9198180EF1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BE2904E-C669-481C-9BAC-49D5241F1004}"/>
              </a:ext>
            </a:extLst>
          </p:cNvPr>
          <p:cNvSpPr>
            <a:spLocks noGrp="1"/>
          </p:cNvSpPr>
          <p:nvPr>
            <p:ph type="sldNum" sz="quarter" idx="12"/>
          </p:nvPr>
        </p:nvSpPr>
        <p:spPr/>
        <p:txBody>
          <a:bodyPr/>
          <a:lstStyle/>
          <a:p>
            <a:fld id="{9727B811-2512-4575-BA69-755E2A3A5819}" type="slidenum">
              <a:rPr lang="nl-NL" smtClean="0"/>
              <a:t>‹nr.›</a:t>
            </a:fld>
            <a:endParaRPr lang="nl-NL"/>
          </a:p>
        </p:txBody>
      </p:sp>
    </p:spTree>
    <p:extLst>
      <p:ext uri="{BB962C8B-B14F-4D97-AF65-F5344CB8AC3E}">
        <p14:creationId xmlns:p14="http://schemas.microsoft.com/office/powerpoint/2010/main" val="237428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837EA-5068-4897-90DA-8CF13D2D5D6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28634B3-E7C1-4DCF-9074-9F82939B689A}"/>
              </a:ext>
            </a:extLst>
          </p:cNvPr>
          <p:cNvSpPr>
            <a:spLocks noGrp="1"/>
          </p:cNvSpPr>
          <p:nvPr>
            <p:ph type="dt" sz="half" idx="10"/>
          </p:nvPr>
        </p:nvSpPr>
        <p:spPr/>
        <p:txBody>
          <a:bodyPr/>
          <a:lstStyle/>
          <a:p>
            <a:fld id="{05819E70-3A54-4902-8434-A01374267BC7}" type="datetimeFigureOut">
              <a:rPr lang="nl-NL" smtClean="0"/>
              <a:t>11-10-2019</a:t>
            </a:fld>
            <a:endParaRPr lang="nl-NL"/>
          </a:p>
        </p:txBody>
      </p:sp>
      <p:sp>
        <p:nvSpPr>
          <p:cNvPr id="4" name="Tijdelijke aanduiding voor voettekst 3">
            <a:extLst>
              <a:ext uri="{FF2B5EF4-FFF2-40B4-BE49-F238E27FC236}">
                <a16:creationId xmlns:a16="http://schemas.microsoft.com/office/drawing/2014/main" id="{14BADF23-CDD9-4E6B-930D-9A15146BB6D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5AC93D6-0034-474D-B06B-CEAB00EF1114}"/>
              </a:ext>
            </a:extLst>
          </p:cNvPr>
          <p:cNvSpPr>
            <a:spLocks noGrp="1"/>
          </p:cNvSpPr>
          <p:nvPr>
            <p:ph type="sldNum" sz="quarter" idx="12"/>
          </p:nvPr>
        </p:nvSpPr>
        <p:spPr/>
        <p:txBody>
          <a:bodyPr/>
          <a:lstStyle/>
          <a:p>
            <a:fld id="{9727B811-2512-4575-BA69-755E2A3A5819}" type="slidenum">
              <a:rPr lang="nl-NL" smtClean="0"/>
              <a:t>‹nr.›</a:t>
            </a:fld>
            <a:endParaRPr lang="nl-NL"/>
          </a:p>
        </p:txBody>
      </p:sp>
    </p:spTree>
    <p:extLst>
      <p:ext uri="{BB962C8B-B14F-4D97-AF65-F5344CB8AC3E}">
        <p14:creationId xmlns:p14="http://schemas.microsoft.com/office/powerpoint/2010/main" val="139020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28F97D2-CC27-4492-89A3-64F99C8F51CA}"/>
              </a:ext>
            </a:extLst>
          </p:cNvPr>
          <p:cNvSpPr>
            <a:spLocks noGrp="1"/>
          </p:cNvSpPr>
          <p:nvPr>
            <p:ph type="dt" sz="half" idx="10"/>
          </p:nvPr>
        </p:nvSpPr>
        <p:spPr/>
        <p:txBody>
          <a:bodyPr/>
          <a:lstStyle/>
          <a:p>
            <a:fld id="{05819E70-3A54-4902-8434-A01374267BC7}" type="datetimeFigureOut">
              <a:rPr lang="nl-NL" smtClean="0"/>
              <a:t>11-10-2019</a:t>
            </a:fld>
            <a:endParaRPr lang="nl-NL"/>
          </a:p>
        </p:txBody>
      </p:sp>
      <p:sp>
        <p:nvSpPr>
          <p:cNvPr id="3" name="Tijdelijke aanduiding voor voettekst 2">
            <a:extLst>
              <a:ext uri="{FF2B5EF4-FFF2-40B4-BE49-F238E27FC236}">
                <a16:creationId xmlns:a16="http://schemas.microsoft.com/office/drawing/2014/main" id="{F78E4C7F-3F04-457B-BE9B-39A91CAD831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7BC0EFE-5C35-4234-A75F-03A32456D554}"/>
              </a:ext>
            </a:extLst>
          </p:cNvPr>
          <p:cNvSpPr>
            <a:spLocks noGrp="1"/>
          </p:cNvSpPr>
          <p:nvPr>
            <p:ph type="sldNum" sz="quarter" idx="12"/>
          </p:nvPr>
        </p:nvSpPr>
        <p:spPr/>
        <p:txBody>
          <a:bodyPr/>
          <a:lstStyle/>
          <a:p>
            <a:fld id="{9727B811-2512-4575-BA69-755E2A3A5819}" type="slidenum">
              <a:rPr lang="nl-NL" smtClean="0"/>
              <a:t>‹nr.›</a:t>
            </a:fld>
            <a:endParaRPr lang="nl-NL"/>
          </a:p>
        </p:txBody>
      </p:sp>
    </p:spTree>
    <p:extLst>
      <p:ext uri="{BB962C8B-B14F-4D97-AF65-F5344CB8AC3E}">
        <p14:creationId xmlns:p14="http://schemas.microsoft.com/office/powerpoint/2010/main" val="250524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5480C-9110-4715-B17C-6E7ADF537B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F730C70-3985-4E97-B011-0D75820923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ED5204C-B561-4F6E-A005-30C0BB6D8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E046B100-0D61-4BDA-B700-61CB124850B2}"/>
              </a:ext>
            </a:extLst>
          </p:cNvPr>
          <p:cNvSpPr>
            <a:spLocks noGrp="1"/>
          </p:cNvSpPr>
          <p:nvPr>
            <p:ph type="dt" sz="half" idx="10"/>
          </p:nvPr>
        </p:nvSpPr>
        <p:spPr/>
        <p:txBody>
          <a:bodyPr/>
          <a:lstStyle/>
          <a:p>
            <a:fld id="{05819E70-3A54-4902-8434-A01374267BC7}" type="datetimeFigureOut">
              <a:rPr lang="nl-NL" smtClean="0"/>
              <a:t>11-10-2019</a:t>
            </a:fld>
            <a:endParaRPr lang="nl-NL"/>
          </a:p>
        </p:txBody>
      </p:sp>
      <p:sp>
        <p:nvSpPr>
          <p:cNvPr id="6" name="Tijdelijke aanduiding voor voettekst 5">
            <a:extLst>
              <a:ext uri="{FF2B5EF4-FFF2-40B4-BE49-F238E27FC236}">
                <a16:creationId xmlns:a16="http://schemas.microsoft.com/office/drawing/2014/main" id="{E2A2ADA8-C4BE-4274-97E6-5B9C49B955C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5C1A924-6EB6-4E76-865E-322EFA0AD47F}"/>
              </a:ext>
            </a:extLst>
          </p:cNvPr>
          <p:cNvSpPr>
            <a:spLocks noGrp="1"/>
          </p:cNvSpPr>
          <p:nvPr>
            <p:ph type="sldNum" sz="quarter" idx="12"/>
          </p:nvPr>
        </p:nvSpPr>
        <p:spPr/>
        <p:txBody>
          <a:bodyPr/>
          <a:lstStyle/>
          <a:p>
            <a:fld id="{9727B811-2512-4575-BA69-755E2A3A5819}" type="slidenum">
              <a:rPr lang="nl-NL" smtClean="0"/>
              <a:t>‹nr.›</a:t>
            </a:fld>
            <a:endParaRPr lang="nl-NL"/>
          </a:p>
        </p:txBody>
      </p:sp>
    </p:spTree>
    <p:extLst>
      <p:ext uri="{BB962C8B-B14F-4D97-AF65-F5344CB8AC3E}">
        <p14:creationId xmlns:p14="http://schemas.microsoft.com/office/powerpoint/2010/main" val="16252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8C8C1-B2EA-4FA6-8FB2-2192C3111EF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0A95062-63FA-4669-A305-7B77F8E0F8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1625AF4-55D5-4D40-BA08-C235CB432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A2B53612-9686-4ACD-AED5-838AB58E38D6}"/>
              </a:ext>
            </a:extLst>
          </p:cNvPr>
          <p:cNvSpPr>
            <a:spLocks noGrp="1"/>
          </p:cNvSpPr>
          <p:nvPr>
            <p:ph type="dt" sz="half" idx="10"/>
          </p:nvPr>
        </p:nvSpPr>
        <p:spPr/>
        <p:txBody>
          <a:bodyPr/>
          <a:lstStyle/>
          <a:p>
            <a:fld id="{05819E70-3A54-4902-8434-A01374267BC7}" type="datetimeFigureOut">
              <a:rPr lang="nl-NL" smtClean="0"/>
              <a:t>11-10-2019</a:t>
            </a:fld>
            <a:endParaRPr lang="nl-NL"/>
          </a:p>
        </p:txBody>
      </p:sp>
      <p:sp>
        <p:nvSpPr>
          <p:cNvPr id="6" name="Tijdelijke aanduiding voor voettekst 5">
            <a:extLst>
              <a:ext uri="{FF2B5EF4-FFF2-40B4-BE49-F238E27FC236}">
                <a16:creationId xmlns:a16="http://schemas.microsoft.com/office/drawing/2014/main" id="{10F0643D-AE4B-439A-BB8F-52E9F29F14E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8997DA1-6735-4C0A-8013-F5D408C75328}"/>
              </a:ext>
            </a:extLst>
          </p:cNvPr>
          <p:cNvSpPr>
            <a:spLocks noGrp="1"/>
          </p:cNvSpPr>
          <p:nvPr>
            <p:ph type="sldNum" sz="quarter" idx="12"/>
          </p:nvPr>
        </p:nvSpPr>
        <p:spPr/>
        <p:txBody>
          <a:bodyPr/>
          <a:lstStyle/>
          <a:p>
            <a:fld id="{9727B811-2512-4575-BA69-755E2A3A5819}" type="slidenum">
              <a:rPr lang="nl-NL" smtClean="0"/>
              <a:t>‹nr.›</a:t>
            </a:fld>
            <a:endParaRPr lang="nl-NL"/>
          </a:p>
        </p:txBody>
      </p:sp>
    </p:spTree>
    <p:extLst>
      <p:ext uri="{BB962C8B-B14F-4D97-AF65-F5344CB8AC3E}">
        <p14:creationId xmlns:p14="http://schemas.microsoft.com/office/powerpoint/2010/main" val="2594256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96D8C-AB80-4D87-9460-482675A300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38AA0AA-37FA-4D55-A5F6-D27206775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8763F1-6FEE-4DB2-AE58-FDC9C61CF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19E70-3A54-4902-8434-A01374267BC7}" type="datetimeFigureOut">
              <a:rPr lang="nl-NL" smtClean="0"/>
              <a:t>11-10-2019</a:t>
            </a:fld>
            <a:endParaRPr lang="nl-NL"/>
          </a:p>
        </p:txBody>
      </p:sp>
      <p:sp>
        <p:nvSpPr>
          <p:cNvPr id="5" name="Tijdelijke aanduiding voor voettekst 4">
            <a:extLst>
              <a:ext uri="{FF2B5EF4-FFF2-40B4-BE49-F238E27FC236}">
                <a16:creationId xmlns:a16="http://schemas.microsoft.com/office/drawing/2014/main" id="{D25B9CA3-BD8B-4B2C-B1C6-0BDED4CDD3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AC1D6AF-4628-4E4E-B484-EB493F3FD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7B811-2512-4575-BA69-755E2A3A5819}" type="slidenum">
              <a:rPr lang="nl-NL" smtClean="0"/>
              <a:t>‹nr.›</a:t>
            </a:fld>
            <a:endParaRPr lang="nl-NL"/>
          </a:p>
        </p:txBody>
      </p:sp>
    </p:spTree>
    <p:extLst>
      <p:ext uri="{BB962C8B-B14F-4D97-AF65-F5344CB8AC3E}">
        <p14:creationId xmlns:p14="http://schemas.microsoft.com/office/powerpoint/2010/main" val="42922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thuisarts.nl/nierbekkenontstek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0EE82B-EDD6-4D73-A9FD-05F830EC7F5B}"/>
              </a:ext>
            </a:extLst>
          </p:cNvPr>
          <p:cNvSpPr>
            <a:spLocks noGrp="1"/>
          </p:cNvSpPr>
          <p:nvPr>
            <p:ph type="ctrTitle"/>
          </p:nvPr>
        </p:nvSpPr>
        <p:spPr>
          <a:xfrm>
            <a:off x="546351" y="433545"/>
            <a:ext cx="11139854" cy="930447"/>
          </a:xfrm>
        </p:spPr>
        <p:txBody>
          <a:bodyPr>
            <a:normAutofit/>
          </a:bodyPr>
          <a:lstStyle/>
          <a:p>
            <a:r>
              <a:rPr lang="nl-NL" sz="4400" dirty="0">
                <a:solidFill>
                  <a:srgbClr val="FFFFFF"/>
                </a:solidFill>
              </a:rPr>
              <a:t>Urinewegen en mannelijke geslachtsorganen</a:t>
            </a:r>
          </a:p>
        </p:txBody>
      </p:sp>
      <p:sp>
        <p:nvSpPr>
          <p:cNvPr id="3" name="Ondertitel 2">
            <a:extLst>
              <a:ext uri="{FF2B5EF4-FFF2-40B4-BE49-F238E27FC236}">
                <a16:creationId xmlns:a16="http://schemas.microsoft.com/office/drawing/2014/main" id="{53AF4B2C-3049-4727-BE4B-CF9D1D75501D}"/>
              </a:ext>
            </a:extLst>
          </p:cNvPr>
          <p:cNvSpPr>
            <a:spLocks noGrp="1"/>
          </p:cNvSpPr>
          <p:nvPr>
            <p:ph type="subTitle" idx="1"/>
          </p:nvPr>
        </p:nvSpPr>
        <p:spPr>
          <a:xfrm>
            <a:off x="1544278" y="1645723"/>
            <a:ext cx="9144000" cy="420001"/>
          </a:xfrm>
        </p:spPr>
        <p:txBody>
          <a:bodyPr>
            <a:normAutofit/>
          </a:bodyPr>
          <a:lstStyle/>
          <a:p>
            <a:r>
              <a:rPr lang="nl-NL" sz="2000" dirty="0">
                <a:solidFill>
                  <a:srgbClr val="E1A544"/>
                </a:solidFill>
              </a:rPr>
              <a:t>H8 medische kennis </a:t>
            </a:r>
          </a:p>
        </p:txBody>
      </p:sp>
      <p:cxnSp>
        <p:nvCxnSpPr>
          <p:cNvPr id="32" name="Straight Connector 2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C576CC9F-233F-4E6A-BE1B-C5CEDC54B3C0}"/>
              </a:ext>
            </a:extLst>
          </p:cNvPr>
          <p:cNvPicPr>
            <a:picLocks noChangeAspect="1"/>
          </p:cNvPicPr>
          <p:nvPr/>
        </p:nvPicPr>
        <p:blipFill>
          <a:blip r:embed="rId2"/>
          <a:stretch>
            <a:fillRect/>
          </a:stretch>
        </p:blipFill>
        <p:spPr>
          <a:xfrm>
            <a:off x="546351" y="2406361"/>
            <a:ext cx="4676189" cy="3816688"/>
          </a:xfrm>
          <a:prstGeom prst="rect">
            <a:avLst/>
          </a:prstGeom>
        </p:spPr>
      </p:pic>
      <p:cxnSp>
        <p:nvCxnSpPr>
          <p:cNvPr id="33" name="Straight Connector 2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59881C41-A991-42AE-9D76-6162837F0536}"/>
              </a:ext>
            </a:extLst>
          </p:cNvPr>
          <p:cNvPicPr>
            <a:picLocks noChangeAspect="1"/>
          </p:cNvPicPr>
          <p:nvPr/>
        </p:nvPicPr>
        <p:blipFill>
          <a:blip r:embed="rId3"/>
          <a:stretch>
            <a:fillRect/>
          </a:stretch>
        </p:blipFill>
        <p:spPr>
          <a:xfrm>
            <a:off x="6445073" y="2565665"/>
            <a:ext cx="5455917" cy="3719943"/>
          </a:xfrm>
          <a:prstGeom prst="rect">
            <a:avLst/>
          </a:prstGeom>
        </p:spPr>
      </p:pic>
      <p:sp>
        <p:nvSpPr>
          <p:cNvPr id="7" name="Rechthoek 6">
            <a:extLst>
              <a:ext uri="{FF2B5EF4-FFF2-40B4-BE49-F238E27FC236}">
                <a16:creationId xmlns:a16="http://schemas.microsoft.com/office/drawing/2014/main" id="{9D9AB0DA-6B88-473B-96ED-809CBB0A9D0A}"/>
              </a:ext>
            </a:extLst>
          </p:cNvPr>
          <p:cNvSpPr/>
          <p:nvPr/>
        </p:nvSpPr>
        <p:spPr>
          <a:xfrm>
            <a:off x="291010" y="5849035"/>
            <a:ext cx="5652587" cy="553998"/>
          </a:xfrm>
          <a:prstGeom prst="rect">
            <a:avLst/>
          </a:prstGeom>
        </p:spPr>
        <p:txBody>
          <a:bodyPr wrap="square">
            <a:spAutoFit/>
          </a:bodyPr>
          <a:lstStyle/>
          <a:p>
            <a:endParaRPr lang="nl-NL" sz="1000" dirty="0"/>
          </a:p>
          <a:p>
            <a:endParaRPr lang="nl-NL" sz="1000" dirty="0"/>
          </a:p>
          <a:p>
            <a:r>
              <a:rPr lang="nl-NL" sz="1000" dirty="0"/>
              <a:t>https://www.gezondheidsplein.nl/menselijk-lichaam/nieren-en-urinewegen/item45077</a:t>
            </a:r>
          </a:p>
        </p:txBody>
      </p:sp>
    </p:spTree>
    <p:extLst>
      <p:ext uri="{BB962C8B-B14F-4D97-AF65-F5344CB8AC3E}">
        <p14:creationId xmlns:p14="http://schemas.microsoft.com/office/powerpoint/2010/main" val="2083712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B62C6-8CC2-41AB-95A1-BEE3F0792BB7}"/>
              </a:ext>
            </a:extLst>
          </p:cNvPr>
          <p:cNvSpPr>
            <a:spLocks noGrp="1"/>
          </p:cNvSpPr>
          <p:nvPr>
            <p:ph type="title"/>
          </p:nvPr>
        </p:nvSpPr>
        <p:spPr/>
        <p:txBody>
          <a:bodyPr/>
          <a:lstStyle/>
          <a:p>
            <a:r>
              <a:rPr lang="nl-NL" b="1" dirty="0"/>
              <a:t>8.2 Pyelonefritis (nierbekkenontsteking)</a:t>
            </a:r>
          </a:p>
        </p:txBody>
      </p:sp>
      <p:sp>
        <p:nvSpPr>
          <p:cNvPr id="3" name="Tijdelijke aanduiding voor inhoud 2">
            <a:extLst>
              <a:ext uri="{FF2B5EF4-FFF2-40B4-BE49-F238E27FC236}">
                <a16:creationId xmlns:a16="http://schemas.microsoft.com/office/drawing/2014/main" id="{465C64E7-569F-45C4-9552-E5305D0DADFC}"/>
              </a:ext>
            </a:extLst>
          </p:cNvPr>
          <p:cNvSpPr>
            <a:spLocks noGrp="1"/>
          </p:cNvSpPr>
          <p:nvPr>
            <p:ph idx="1"/>
          </p:nvPr>
        </p:nvSpPr>
        <p:spPr/>
        <p:txBody>
          <a:bodyPr>
            <a:normAutofit fontScale="92500" lnSpcReduction="20000"/>
          </a:bodyPr>
          <a:lstStyle/>
          <a:p>
            <a:pPr marL="0" indent="0">
              <a:buNone/>
            </a:pPr>
            <a:r>
              <a:rPr lang="nl-NL" b="1" dirty="0"/>
              <a:t>Beschrijving</a:t>
            </a:r>
          </a:p>
          <a:p>
            <a:r>
              <a:rPr lang="nl-NL" sz="2400" dirty="0"/>
              <a:t>Een blaasontsteking kan samengaan met een ontsteking van het nierbekken. U krijgt dan ook deze klachten erbij:</a:t>
            </a:r>
          </a:p>
          <a:p>
            <a:r>
              <a:rPr lang="nl-NL" sz="2400" dirty="0"/>
              <a:t>een ziek gevoel</a:t>
            </a:r>
          </a:p>
          <a:p>
            <a:r>
              <a:rPr lang="nl-NL" sz="2400" dirty="0"/>
              <a:t>koorts (38 graden of hoger)</a:t>
            </a:r>
          </a:p>
          <a:p>
            <a:r>
              <a:rPr lang="nl-NL" sz="2400" dirty="0"/>
              <a:t>pijn in uw zij</a:t>
            </a:r>
          </a:p>
          <a:p>
            <a:endParaRPr lang="nl-NL" dirty="0"/>
          </a:p>
          <a:p>
            <a:pPr marL="0" indent="0">
              <a:buNone/>
            </a:pPr>
            <a:r>
              <a:rPr lang="nl-NL" b="1" dirty="0"/>
              <a:t>Complicaties</a:t>
            </a:r>
          </a:p>
          <a:p>
            <a:r>
              <a:rPr lang="nl-NL" sz="2400" dirty="0" err="1"/>
              <a:t>urosepsis</a:t>
            </a:r>
            <a:endParaRPr lang="nl-NL" sz="2400" dirty="0"/>
          </a:p>
          <a:p>
            <a:r>
              <a:rPr lang="nl-NL" sz="2400" dirty="0"/>
              <a:t>Nierinsufficiëntie</a:t>
            </a:r>
          </a:p>
          <a:p>
            <a:endParaRPr lang="nl-NL" sz="2400" dirty="0"/>
          </a:p>
          <a:p>
            <a:r>
              <a:rPr lang="nl-NL" sz="2400" dirty="0"/>
              <a:t>Een nierbekken ontsteking kan ook ontstaan door urinestenen</a:t>
            </a:r>
          </a:p>
          <a:p>
            <a:endParaRPr lang="nl-NL" sz="2400" dirty="0"/>
          </a:p>
          <a:p>
            <a:endParaRPr lang="nl-NL" dirty="0"/>
          </a:p>
        </p:txBody>
      </p:sp>
      <p:pic>
        <p:nvPicPr>
          <p:cNvPr id="4" name="Afbeelding 3">
            <a:extLst>
              <a:ext uri="{FF2B5EF4-FFF2-40B4-BE49-F238E27FC236}">
                <a16:creationId xmlns:a16="http://schemas.microsoft.com/office/drawing/2014/main" id="{3B3705C9-86C1-4F2D-A0A4-E9085B4B7494}"/>
              </a:ext>
            </a:extLst>
          </p:cNvPr>
          <p:cNvPicPr>
            <a:picLocks noChangeAspect="1"/>
          </p:cNvPicPr>
          <p:nvPr/>
        </p:nvPicPr>
        <p:blipFill>
          <a:blip r:embed="rId2"/>
          <a:stretch>
            <a:fillRect/>
          </a:stretch>
        </p:blipFill>
        <p:spPr>
          <a:xfrm>
            <a:off x="7181428" y="2690342"/>
            <a:ext cx="3061606" cy="2702925"/>
          </a:xfrm>
          <a:prstGeom prst="rect">
            <a:avLst/>
          </a:prstGeom>
        </p:spPr>
      </p:pic>
    </p:spTree>
    <p:extLst>
      <p:ext uri="{BB962C8B-B14F-4D97-AF65-F5344CB8AC3E}">
        <p14:creationId xmlns:p14="http://schemas.microsoft.com/office/powerpoint/2010/main" val="158707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0453B0-F924-45F3-990B-B3CAB1D93489}"/>
              </a:ext>
            </a:extLst>
          </p:cNvPr>
          <p:cNvSpPr>
            <a:spLocks noGrp="1"/>
          </p:cNvSpPr>
          <p:nvPr>
            <p:ph type="title"/>
          </p:nvPr>
        </p:nvSpPr>
        <p:spPr/>
        <p:txBody>
          <a:bodyPr/>
          <a:lstStyle/>
          <a:p>
            <a:r>
              <a:rPr lang="nl-NL" b="1" dirty="0"/>
              <a:t>8.3 Glomerulonefritis en glomerulopathie</a:t>
            </a:r>
          </a:p>
        </p:txBody>
      </p:sp>
      <p:sp>
        <p:nvSpPr>
          <p:cNvPr id="3" name="Tijdelijke aanduiding voor inhoud 2">
            <a:extLst>
              <a:ext uri="{FF2B5EF4-FFF2-40B4-BE49-F238E27FC236}">
                <a16:creationId xmlns:a16="http://schemas.microsoft.com/office/drawing/2014/main" id="{AB7F573B-DD51-4341-ADEF-E9C7D3FC0C5E}"/>
              </a:ext>
            </a:extLst>
          </p:cNvPr>
          <p:cNvSpPr>
            <a:spLocks noGrp="1"/>
          </p:cNvSpPr>
          <p:nvPr>
            <p:ph idx="1"/>
          </p:nvPr>
        </p:nvSpPr>
        <p:spPr/>
        <p:txBody>
          <a:bodyPr/>
          <a:lstStyle/>
          <a:p>
            <a:pPr marL="0" indent="0">
              <a:buNone/>
            </a:pPr>
            <a:r>
              <a:rPr lang="nl-NL" b="1" dirty="0"/>
              <a:t>Beschrijving</a:t>
            </a:r>
          </a:p>
          <a:p>
            <a:pPr marL="0" indent="0">
              <a:buNone/>
            </a:pPr>
            <a:r>
              <a:rPr lang="nl-NL" sz="2400" dirty="0"/>
              <a:t>verzamelbegrippen voor ziekten waarbij sprake is van een ontsteking of aantasting van de nierschors.</a:t>
            </a:r>
          </a:p>
          <a:p>
            <a:pPr marL="0" indent="0">
              <a:buNone/>
            </a:pPr>
            <a:endParaRPr lang="nl-NL" sz="2400" dirty="0"/>
          </a:p>
          <a:p>
            <a:pPr marL="0" indent="0">
              <a:buNone/>
            </a:pPr>
            <a:r>
              <a:rPr lang="nl-NL" b="1" dirty="0"/>
              <a:t>Oorzaken</a:t>
            </a:r>
          </a:p>
          <a:p>
            <a:r>
              <a:rPr lang="nl-NL" sz="2400" dirty="0"/>
              <a:t>Diabetes Mellitus</a:t>
            </a:r>
          </a:p>
          <a:p>
            <a:r>
              <a:rPr lang="nl-NL" sz="2400" dirty="0"/>
              <a:t>Hypertensie</a:t>
            </a:r>
          </a:p>
          <a:p>
            <a:r>
              <a:rPr lang="nl-NL" sz="2400" dirty="0"/>
              <a:t>Auto-immuunziekte</a:t>
            </a:r>
          </a:p>
        </p:txBody>
      </p:sp>
      <p:pic>
        <p:nvPicPr>
          <p:cNvPr id="4" name="Afbeelding 3">
            <a:extLst>
              <a:ext uri="{FF2B5EF4-FFF2-40B4-BE49-F238E27FC236}">
                <a16:creationId xmlns:a16="http://schemas.microsoft.com/office/drawing/2014/main" id="{BC3014D8-69DE-4CC8-B908-6F8A5F05E5AD}"/>
              </a:ext>
            </a:extLst>
          </p:cNvPr>
          <p:cNvPicPr>
            <a:picLocks noChangeAspect="1"/>
          </p:cNvPicPr>
          <p:nvPr/>
        </p:nvPicPr>
        <p:blipFill>
          <a:blip r:embed="rId2"/>
          <a:stretch>
            <a:fillRect/>
          </a:stretch>
        </p:blipFill>
        <p:spPr>
          <a:xfrm>
            <a:off x="7637919" y="3149009"/>
            <a:ext cx="3187017" cy="2276441"/>
          </a:xfrm>
          <a:prstGeom prst="rect">
            <a:avLst/>
          </a:prstGeom>
        </p:spPr>
      </p:pic>
      <p:pic>
        <p:nvPicPr>
          <p:cNvPr id="5" name="Afbeelding 4">
            <a:extLst>
              <a:ext uri="{FF2B5EF4-FFF2-40B4-BE49-F238E27FC236}">
                <a16:creationId xmlns:a16="http://schemas.microsoft.com/office/drawing/2014/main" id="{3B57FAA8-F418-44D8-8031-713FD82960B3}"/>
              </a:ext>
            </a:extLst>
          </p:cNvPr>
          <p:cNvPicPr>
            <a:picLocks noChangeAspect="1"/>
          </p:cNvPicPr>
          <p:nvPr/>
        </p:nvPicPr>
        <p:blipFill>
          <a:blip r:embed="rId3"/>
          <a:stretch>
            <a:fillRect/>
          </a:stretch>
        </p:blipFill>
        <p:spPr>
          <a:xfrm>
            <a:off x="4020458" y="3149010"/>
            <a:ext cx="3410856" cy="2276442"/>
          </a:xfrm>
          <a:prstGeom prst="rect">
            <a:avLst/>
          </a:prstGeom>
        </p:spPr>
      </p:pic>
    </p:spTree>
    <p:extLst>
      <p:ext uri="{BB962C8B-B14F-4D97-AF65-F5344CB8AC3E}">
        <p14:creationId xmlns:p14="http://schemas.microsoft.com/office/powerpoint/2010/main" val="2312498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7A5B18-2071-4837-9559-F15F22A3F1EC}"/>
              </a:ext>
            </a:extLst>
          </p:cNvPr>
          <p:cNvSpPr>
            <a:spLocks noGrp="1"/>
          </p:cNvSpPr>
          <p:nvPr>
            <p:ph type="title"/>
          </p:nvPr>
        </p:nvSpPr>
        <p:spPr/>
        <p:txBody>
          <a:bodyPr/>
          <a:lstStyle/>
          <a:p>
            <a:r>
              <a:rPr lang="nl-NL" b="1" dirty="0"/>
              <a:t>8.4 </a:t>
            </a:r>
            <a:r>
              <a:rPr lang="nl-NL" b="1" dirty="0" err="1"/>
              <a:t>Urolithiasis</a:t>
            </a:r>
            <a:r>
              <a:rPr lang="nl-NL" b="1" dirty="0"/>
              <a:t> (nierstenen)</a:t>
            </a:r>
          </a:p>
        </p:txBody>
      </p:sp>
      <p:sp>
        <p:nvSpPr>
          <p:cNvPr id="3" name="Tijdelijke aanduiding voor inhoud 2">
            <a:extLst>
              <a:ext uri="{FF2B5EF4-FFF2-40B4-BE49-F238E27FC236}">
                <a16:creationId xmlns:a16="http://schemas.microsoft.com/office/drawing/2014/main" id="{B622D589-A0D1-430A-97D6-61BA0F6FFB62}"/>
              </a:ext>
            </a:extLst>
          </p:cNvPr>
          <p:cNvSpPr>
            <a:spLocks noGrp="1"/>
          </p:cNvSpPr>
          <p:nvPr>
            <p:ph idx="1"/>
          </p:nvPr>
        </p:nvSpPr>
        <p:spPr/>
        <p:txBody>
          <a:bodyPr>
            <a:normAutofit fontScale="92500" lnSpcReduction="20000"/>
          </a:bodyPr>
          <a:lstStyle/>
          <a:p>
            <a:pPr marL="0" indent="0">
              <a:buNone/>
            </a:pPr>
            <a:r>
              <a:rPr lang="nl-NL" b="1" dirty="0"/>
              <a:t>Beschrijving</a:t>
            </a:r>
          </a:p>
          <a:p>
            <a:pPr marL="0" indent="0">
              <a:buNone/>
            </a:pPr>
            <a:r>
              <a:rPr lang="nl-NL" sz="2400" dirty="0"/>
              <a:t>Nierstenen zijn steentjes van onopgeloste afvalstoffen (zouten) in de urine.</a:t>
            </a:r>
          </a:p>
          <a:p>
            <a:pPr marL="0" indent="0">
              <a:buNone/>
            </a:pPr>
            <a:r>
              <a:rPr lang="nl-NL" sz="2400" dirty="0"/>
              <a:t>Soms is een stofwisselingsziekte de oorzaak van steenvorming; jicht</a:t>
            </a:r>
          </a:p>
          <a:p>
            <a:pPr marL="0" indent="0">
              <a:buNone/>
            </a:pPr>
            <a:r>
              <a:rPr lang="nl-NL" sz="2400" dirty="0"/>
              <a:t>(nieren kunnen niet snel genoeg urinezuur afvoeren)</a:t>
            </a:r>
          </a:p>
          <a:p>
            <a:pPr marL="0" indent="0">
              <a:buNone/>
            </a:pPr>
            <a:endParaRPr lang="nl-NL" sz="2400" dirty="0"/>
          </a:p>
          <a:p>
            <a:pPr marL="0" indent="0">
              <a:buNone/>
            </a:pPr>
            <a:r>
              <a:rPr lang="nl-NL" sz="3000" b="1" dirty="0"/>
              <a:t>Symptomen  </a:t>
            </a:r>
            <a:r>
              <a:rPr lang="nl-NL" sz="1300" b="1" dirty="0"/>
              <a:t>(https://urologenvooru.nl/diagnoses/nierstenen/)</a:t>
            </a:r>
          </a:p>
          <a:p>
            <a:pPr marL="0" indent="0">
              <a:buNone/>
            </a:pPr>
            <a:r>
              <a:rPr lang="nl-NL" sz="2400" dirty="0"/>
              <a:t>Kleine nierstenen hoeven helemaal geen symptomen te geven. Grotere stenen veroorzaken soms hevige pijnaanvallen. Tijdens een niersteenaanval (koliek) schiet een grotere steen vanuit de nierkelken de urineleider in en blijft vervolgens steken. De urine kan niet makkelijk passeren, waardoor stuwing ontstaat. Dit gaat gepaard met veel pijn in de lende met uitstraling naar de lies. Als de steen de nier of urineleider beschadigt, leidt dit tot bloed in de urine. Een koliek zorgt voor een onrustig gevoel, misselijkheid en soms overgeven. Nierstenen kunnen ook leiden tot een urineweginfectie en koorts.</a:t>
            </a:r>
          </a:p>
          <a:p>
            <a:pPr marL="0" indent="0">
              <a:buNone/>
            </a:pPr>
            <a:endParaRPr lang="nl-NL" sz="2400" dirty="0"/>
          </a:p>
          <a:p>
            <a:pPr marL="0" indent="0">
              <a:buNone/>
            </a:pPr>
            <a:endParaRPr lang="nl-NL" sz="2400" dirty="0"/>
          </a:p>
        </p:txBody>
      </p:sp>
      <p:pic>
        <p:nvPicPr>
          <p:cNvPr id="4" name="Afbeelding 3">
            <a:extLst>
              <a:ext uri="{FF2B5EF4-FFF2-40B4-BE49-F238E27FC236}">
                <a16:creationId xmlns:a16="http://schemas.microsoft.com/office/drawing/2014/main" id="{339F9194-A7AE-4DAF-82A2-AB9AA4228EA8}"/>
              </a:ext>
            </a:extLst>
          </p:cNvPr>
          <p:cNvPicPr>
            <a:picLocks noChangeAspect="1"/>
          </p:cNvPicPr>
          <p:nvPr/>
        </p:nvPicPr>
        <p:blipFill>
          <a:blip r:embed="rId2"/>
          <a:stretch>
            <a:fillRect/>
          </a:stretch>
        </p:blipFill>
        <p:spPr>
          <a:xfrm>
            <a:off x="9607625" y="696912"/>
            <a:ext cx="2028825" cy="2257425"/>
          </a:xfrm>
          <a:prstGeom prst="rect">
            <a:avLst/>
          </a:prstGeom>
        </p:spPr>
      </p:pic>
    </p:spTree>
    <p:extLst>
      <p:ext uri="{BB962C8B-B14F-4D97-AF65-F5344CB8AC3E}">
        <p14:creationId xmlns:p14="http://schemas.microsoft.com/office/powerpoint/2010/main" val="2659343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94B08-E5D1-4773-8ED0-2662AE4384D8}"/>
              </a:ext>
            </a:extLst>
          </p:cNvPr>
          <p:cNvSpPr>
            <a:spLocks noGrp="1"/>
          </p:cNvSpPr>
          <p:nvPr>
            <p:ph type="title"/>
          </p:nvPr>
        </p:nvSpPr>
        <p:spPr/>
        <p:txBody>
          <a:bodyPr/>
          <a:lstStyle/>
          <a:p>
            <a:r>
              <a:rPr lang="nl-NL" b="1" dirty="0"/>
              <a:t>Onderzoek en diagnostiek</a:t>
            </a:r>
          </a:p>
        </p:txBody>
      </p:sp>
      <p:sp>
        <p:nvSpPr>
          <p:cNvPr id="3" name="Tijdelijke aanduiding voor inhoud 2">
            <a:extLst>
              <a:ext uri="{FF2B5EF4-FFF2-40B4-BE49-F238E27FC236}">
                <a16:creationId xmlns:a16="http://schemas.microsoft.com/office/drawing/2014/main" id="{4ACC05BF-D035-4DAE-BF0A-4491BE259EFA}"/>
              </a:ext>
            </a:extLst>
          </p:cNvPr>
          <p:cNvSpPr>
            <a:spLocks noGrp="1"/>
          </p:cNvSpPr>
          <p:nvPr>
            <p:ph idx="1"/>
          </p:nvPr>
        </p:nvSpPr>
        <p:spPr/>
        <p:txBody>
          <a:bodyPr>
            <a:normAutofit/>
          </a:bodyPr>
          <a:lstStyle/>
          <a:p>
            <a:pPr marL="0" indent="0">
              <a:buNone/>
            </a:pPr>
            <a:endParaRPr lang="nl-NL" dirty="0"/>
          </a:p>
          <a:p>
            <a:r>
              <a:rPr lang="nl-NL" dirty="0"/>
              <a:t>op basis van de klachten (koliekpijn)</a:t>
            </a:r>
          </a:p>
          <a:p>
            <a:r>
              <a:rPr lang="nl-NL" dirty="0"/>
              <a:t>röntgenfoto van de buik </a:t>
            </a:r>
          </a:p>
          <a:p>
            <a:r>
              <a:rPr lang="nl-NL" dirty="0"/>
              <a:t>echo van de nieren</a:t>
            </a:r>
          </a:p>
          <a:p>
            <a:r>
              <a:rPr lang="nl-NL" dirty="0"/>
              <a:t>CT-scan. </a:t>
            </a:r>
          </a:p>
        </p:txBody>
      </p:sp>
    </p:spTree>
    <p:extLst>
      <p:ext uri="{BB962C8B-B14F-4D97-AF65-F5344CB8AC3E}">
        <p14:creationId xmlns:p14="http://schemas.microsoft.com/office/powerpoint/2010/main" val="2721979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41EA57-DEA6-4BE9-B11E-1FBCC76BE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D9A3DAD3-26FF-4EE3-B19D-407FA93E289B}"/>
              </a:ext>
            </a:extLst>
          </p:cNvPr>
          <p:cNvPicPr>
            <a:picLocks noChangeAspect="1"/>
          </p:cNvPicPr>
          <p:nvPr/>
        </p:nvPicPr>
        <p:blipFill rotWithShape="1">
          <a:blip r:embed="rId2"/>
          <a:srcRect t="35511" r="2" b="23445"/>
          <a:stretch/>
        </p:blipFill>
        <p:spPr>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5" name="Afbeelding 4">
            <a:extLst>
              <a:ext uri="{FF2B5EF4-FFF2-40B4-BE49-F238E27FC236}">
                <a16:creationId xmlns:a16="http://schemas.microsoft.com/office/drawing/2014/main" id="{CC9A2B42-9949-43E7-BC13-4CC7B4D698A7}"/>
              </a:ext>
            </a:extLst>
          </p:cNvPr>
          <p:cNvPicPr>
            <a:picLocks noChangeAspect="1"/>
          </p:cNvPicPr>
          <p:nvPr/>
        </p:nvPicPr>
        <p:blipFill rotWithShape="1">
          <a:blip r:embed="rId3"/>
          <a:srcRect t="4497"/>
          <a:stretch/>
        </p:blipFill>
        <p:spPr>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4" name="Afbeelding 3">
            <a:extLst>
              <a:ext uri="{FF2B5EF4-FFF2-40B4-BE49-F238E27FC236}">
                <a16:creationId xmlns:a16="http://schemas.microsoft.com/office/drawing/2014/main" id="{E6346DD9-B0AE-4106-B10B-2EBD3C575A6B}"/>
              </a:ext>
            </a:extLst>
          </p:cNvPr>
          <p:cNvPicPr>
            <a:picLocks noChangeAspect="1"/>
          </p:cNvPicPr>
          <p:nvPr/>
        </p:nvPicPr>
        <p:blipFill rotWithShape="1">
          <a:blip r:embed="rId4"/>
          <a:srcRect b="8069"/>
          <a:stretch/>
        </p:blipFill>
        <p:spPr>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24" name="Freeform 15">
            <a:extLst>
              <a:ext uri="{FF2B5EF4-FFF2-40B4-BE49-F238E27FC236}">
                <a16:creationId xmlns:a16="http://schemas.microsoft.com/office/drawing/2014/main" id="{A26922E4-CEB0-4BFE-BAD1-403E6A417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5CBF6ECA-178B-4826-B060-B2ED77275A28}"/>
              </a:ext>
            </a:extLst>
          </p:cNvPr>
          <p:cNvSpPr>
            <a:spLocks noGrp="1"/>
          </p:cNvSpPr>
          <p:nvPr>
            <p:ph type="title"/>
          </p:nvPr>
        </p:nvSpPr>
        <p:spPr>
          <a:xfrm>
            <a:off x="838200" y="365125"/>
            <a:ext cx="5088040" cy="1325563"/>
          </a:xfrm>
        </p:spPr>
        <p:txBody>
          <a:bodyPr>
            <a:normAutofit/>
          </a:bodyPr>
          <a:lstStyle/>
          <a:p>
            <a:r>
              <a:rPr lang="nl-NL" sz="4000" b="1" dirty="0">
                <a:solidFill>
                  <a:srgbClr val="000000"/>
                </a:solidFill>
              </a:rPr>
              <a:t>Behandeling nierstenen</a:t>
            </a:r>
          </a:p>
        </p:txBody>
      </p:sp>
      <p:sp>
        <p:nvSpPr>
          <p:cNvPr id="3" name="Tijdelijke aanduiding voor inhoud 2">
            <a:extLst>
              <a:ext uri="{FF2B5EF4-FFF2-40B4-BE49-F238E27FC236}">
                <a16:creationId xmlns:a16="http://schemas.microsoft.com/office/drawing/2014/main" id="{33CD5F20-EF3D-4E93-9901-01124D29BF2F}"/>
              </a:ext>
            </a:extLst>
          </p:cNvPr>
          <p:cNvSpPr>
            <a:spLocks noGrp="1"/>
          </p:cNvSpPr>
          <p:nvPr>
            <p:ph idx="1"/>
          </p:nvPr>
        </p:nvSpPr>
        <p:spPr>
          <a:xfrm>
            <a:off x="838200" y="2021249"/>
            <a:ext cx="5707565" cy="4155713"/>
          </a:xfrm>
        </p:spPr>
        <p:txBody>
          <a:bodyPr>
            <a:normAutofit/>
          </a:bodyPr>
          <a:lstStyle/>
          <a:p>
            <a:r>
              <a:rPr lang="nl-NL" sz="3200" dirty="0">
                <a:solidFill>
                  <a:srgbClr val="000000"/>
                </a:solidFill>
              </a:rPr>
              <a:t>Pijnbestrijding NSAID intramusculair …..koliekpijn!</a:t>
            </a:r>
          </a:p>
          <a:p>
            <a:r>
              <a:rPr lang="nl-NL" sz="3200" dirty="0">
                <a:solidFill>
                  <a:srgbClr val="000000"/>
                </a:solidFill>
              </a:rPr>
              <a:t>Niersteenvergruizer</a:t>
            </a:r>
          </a:p>
          <a:p>
            <a:r>
              <a:rPr lang="nl-NL" sz="3200" dirty="0">
                <a:solidFill>
                  <a:srgbClr val="000000"/>
                </a:solidFill>
              </a:rPr>
              <a:t>Of via kijkoperatie</a:t>
            </a:r>
          </a:p>
          <a:p>
            <a:pPr marL="0" indent="0">
              <a:buNone/>
            </a:pPr>
            <a:endParaRPr lang="nl-NL" sz="3200" dirty="0">
              <a:solidFill>
                <a:srgbClr val="000000"/>
              </a:solidFill>
            </a:endParaRPr>
          </a:p>
          <a:p>
            <a:pPr marL="0" indent="0">
              <a:buNone/>
            </a:pPr>
            <a:endParaRPr lang="nl-NL" sz="2000" dirty="0">
              <a:solidFill>
                <a:srgbClr val="000000"/>
              </a:solidFill>
            </a:endParaRPr>
          </a:p>
          <a:p>
            <a:pPr marL="0" indent="0">
              <a:buNone/>
            </a:pPr>
            <a:r>
              <a:rPr lang="nl-NL" sz="3500" b="1" dirty="0">
                <a:solidFill>
                  <a:srgbClr val="000000"/>
                </a:solidFill>
              </a:rPr>
              <a:t>Mogelijke complicaties: </a:t>
            </a:r>
            <a:r>
              <a:rPr lang="nl-NL" sz="3500" dirty="0">
                <a:solidFill>
                  <a:srgbClr val="000000"/>
                </a:solidFill>
              </a:rPr>
              <a:t>pyelonefritis</a:t>
            </a:r>
          </a:p>
          <a:p>
            <a:pPr marL="0" indent="0">
              <a:buNone/>
            </a:pPr>
            <a:endParaRPr lang="nl-NL" sz="2000" dirty="0">
              <a:solidFill>
                <a:srgbClr val="000000"/>
              </a:solidFill>
            </a:endParaRPr>
          </a:p>
        </p:txBody>
      </p:sp>
    </p:spTree>
    <p:extLst>
      <p:ext uri="{BB962C8B-B14F-4D97-AF65-F5344CB8AC3E}">
        <p14:creationId xmlns:p14="http://schemas.microsoft.com/office/powerpoint/2010/main" val="3444782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52003-31A2-4170-8D9E-CDAC4439B90D}"/>
              </a:ext>
            </a:extLst>
          </p:cNvPr>
          <p:cNvSpPr>
            <a:spLocks noGrp="1"/>
          </p:cNvSpPr>
          <p:nvPr>
            <p:ph type="title"/>
          </p:nvPr>
        </p:nvSpPr>
        <p:spPr/>
        <p:txBody>
          <a:bodyPr/>
          <a:lstStyle/>
          <a:p>
            <a:r>
              <a:rPr lang="nl-NL" b="1" dirty="0"/>
              <a:t>8.5. nierinsufficiëntie</a:t>
            </a:r>
          </a:p>
        </p:txBody>
      </p:sp>
      <p:sp>
        <p:nvSpPr>
          <p:cNvPr id="3" name="Tijdelijke aanduiding voor inhoud 2">
            <a:extLst>
              <a:ext uri="{FF2B5EF4-FFF2-40B4-BE49-F238E27FC236}">
                <a16:creationId xmlns:a16="http://schemas.microsoft.com/office/drawing/2014/main" id="{9BB71D90-D8B3-43C3-B847-71CF6F4C6A90}"/>
              </a:ext>
            </a:extLst>
          </p:cNvPr>
          <p:cNvSpPr>
            <a:spLocks noGrp="1"/>
          </p:cNvSpPr>
          <p:nvPr>
            <p:ph idx="1"/>
          </p:nvPr>
        </p:nvSpPr>
        <p:spPr>
          <a:xfrm>
            <a:off x="838200" y="1825625"/>
            <a:ext cx="10515600" cy="4351338"/>
          </a:xfrm>
        </p:spPr>
        <p:txBody>
          <a:bodyPr>
            <a:normAutofit fontScale="85000" lnSpcReduction="10000"/>
          </a:bodyPr>
          <a:lstStyle/>
          <a:p>
            <a:pPr marL="0" indent="0">
              <a:buNone/>
            </a:pPr>
            <a:r>
              <a:rPr lang="nl-NL" dirty="0"/>
              <a:t>De belangrijkste functie van de nieren is het verwijderen van afvalstoffen en van vocht uit het bloed. Verder maken de nieren hormonen die nodig zijn voor:</a:t>
            </a:r>
          </a:p>
          <a:p>
            <a:pPr marL="0" indent="0">
              <a:buNone/>
            </a:pPr>
            <a:r>
              <a:rPr lang="nl-NL" dirty="0"/>
              <a:t>•de aanmaak van rode bloedlichaampjes; </a:t>
            </a:r>
          </a:p>
          <a:p>
            <a:pPr marL="0" indent="0">
              <a:buNone/>
            </a:pPr>
            <a:r>
              <a:rPr lang="nl-NL" dirty="0"/>
              <a:t>•het juiste kalkgehalte van de botten; </a:t>
            </a:r>
          </a:p>
          <a:p>
            <a:pPr marL="0" indent="0">
              <a:buNone/>
            </a:pPr>
            <a:r>
              <a:rPr lang="nl-NL" dirty="0"/>
              <a:t>•het reguleren van de bloeddruk. </a:t>
            </a:r>
          </a:p>
          <a:p>
            <a:pPr marL="0" indent="0">
              <a:buNone/>
            </a:pPr>
            <a:endParaRPr lang="nl-NL" dirty="0"/>
          </a:p>
          <a:p>
            <a:pPr marL="0" indent="0">
              <a:buNone/>
            </a:pPr>
            <a:r>
              <a:rPr lang="nl-NL" dirty="0"/>
              <a:t>Bij acute nierinsufficiëntie zijn de nieren plotseling niet meer voldoende in staat de afvalstoffen uit het lichaam te verwijderen. We noemen dit ook wel acuut nierfalen. Ook bij chronische nierinsufficiëntie – of chronisch nierfalen - werken de nieren onvoldoende. Er is dan geen uitzicht op herstel.</a:t>
            </a:r>
          </a:p>
          <a:p>
            <a:pPr marL="0" indent="0">
              <a:buNone/>
            </a:pPr>
            <a:endParaRPr lang="nl-NL" dirty="0"/>
          </a:p>
          <a:p>
            <a:pPr marL="0" indent="0">
              <a:buNone/>
            </a:pPr>
            <a:r>
              <a:rPr lang="nl-NL" sz="1400" dirty="0"/>
              <a:t>https://www.jeroenboschziekenhuis.nl/Publicaties/106235/Aandoeningen-Nefrologie-Nierinsufficintie</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361261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544306-5E70-4D98-8170-2ABA31B8B4BE}"/>
              </a:ext>
            </a:extLst>
          </p:cNvPr>
          <p:cNvSpPr>
            <a:spLocks noGrp="1"/>
          </p:cNvSpPr>
          <p:nvPr>
            <p:ph type="title"/>
          </p:nvPr>
        </p:nvSpPr>
        <p:spPr/>
        <p:txBody>
          <a:bodyPr/>
          <a:lstStyle/>
          <a:p>
            <a:r>
              <a:rPr lang="nl-NL" b="1" dirty="0"/>
              <a:t>8.5 Acute nierinsufficiëntie</a:t>
            </a:r>
          </a:p>
        </p:txBody>
      </p:sp>
      <p:sp>
        <p:nvSpPr>
          <p:cNvPr id="3" name="Tijdelijke aanduiding voor inhoud 2">
            <a:extLst>
              <a:ext uri="{FF2B5EF4-FFF2-40B4-BE49-F238E27FC236}">
                <a16:creationId xmlns:a16="http://schemas.microsoft.com/office/drawing/2014/main" id="{64BCAC57-39EA-4891-B002-09205172678A}"/>
              </a:ext>
            </a:extLst>
          </p:cNvPr>
          <p:cNvSpPr>
            <a:spLocks noGrp="1"/>
          </p:cNvSpPr>
          <p:nvPr>
            <p:ph idx="1"/>
          </p:nvPr>
        </p:nvSpPr>
        <p:spPr/>
        <p:txBody>
          <a:bodyPr/>
          <a:lstStyle/>
          <a:p>
            <a:pPr marL="0" indent="0">
              <a:buNone/>
            </a:pPr>
            <a:r>
              <a:rPr lang="nl-NL" b="1" dirty="0"/>
              <a:t>Oorzaak</a:t>
            </a:r>
          </a:p>
          <a:p>
            <a:r>
              <a:rPr lang="nl-NL" sz="2400" dirty="0"/>
              <a:t>B.v. een ernstige vergiftiging</a:t>
            </a:r>
          </a:p>
          <a:p>
            <a:endParaRPr lang="nl-NL" sz="2400" dirty="0"/>
          </a:p>
          <a:p>
            <a:pPr marL="0" indent="0">
              <a:buNone/>
            </a:pPr>
            <a:r>
              <a:rPr lang="nl-NL" b="1" dirty="0"/>
              <a:t>Gevolgen</a:t>
            </a:r>
          </a:p>
          <a:p>
            <a:r>
              <a:rPr lang="nl-NL" sz="2400" dirty="0"/>
              <a:t>Dalen urine productie</a:t>
            </a:r>
          </a:p>
          <a:p>
            <a:r>
              <a:rPr lang="nl-NL" sz="2400" dirty="0"/>
              <a:t>Stijgen kaliumgehalte in het bloed &gt; zeer gevaarlijke hartritmestoornissen</a:t>
            </a:r>
          </a:p>
          <a:p>
            <a:endParaRPr lang="nl-NL" sz="2400" dirty="0"/>
          </a:p>
          <a:p>
            <a:pPr marL="0" indent="0">
              <a:buNone/>
            </a:pPr>
            <a:r>
              <a:rPr lang="nl-NL" b="1" dirty="0"/>
              <a:t>Behandeling</a:t>
            </a:r>
          </a:p>
          <a:p>
            <a:r>
              <a:rPr lang="nl-NL" sz="2400" dirty="0"/>
              <a:t>Dialyse</a:t>
            </a:r>
          </a:p>
          <a:p>
            <a:endParaRPr lang="nl-NL" sz="2400" dirty="0"/>
          </a:p>
        </p:txBody>
      </p:sp>
      <p:pic>
        <p:nvPicPr>
          <p:cNvPr id="4" name="Afbeelding 3">
            <a:extLst>
              <a:ext uri="{FF2B5EF4-FFF2-40B4-BE49-F238E27FC236}">
                <a16:creationId xmlns:a16="http://schemas.microsoft.com/office/drawing/2014/main" id="{60188896-EBE0-4D02-9A8B-AEB46B739A42}"/>
              </a:ext>
            </a:extLst>
          </p:cNvPr>
          <p:cNvPicPr>
            <a:picLocks noChangeAspect="1"/>
          </p:cNvPicPr>
          <p:nvPr/>
        </p:nvPicPr>
        <p:blipFill>
          <a:blip r:embed="rId2"/>
          <a:stretch>
            <a:fillRect/>
          </a:stretch>
        </p:blipFill>
        <p:spPr>
          <a:xfrm>
            <a:off x="5372553" y="1825625"/>
            <a:ext cx="5890758" cy="2120673"/>
          </a:xfrm>
          <a:prstGeom prst="rect">
            <a:avLst/>
          </a:prstGeom>
        </p:spPr>
      </p:pic>
    </p:spTree>
    <p:extLst>
      <p:ext uri="{BB962C8B-B14F-4D97-AF65-F5344CB8AC3E}">
        <p14:creationId xmlns:p14="http://schemas.microsoft.com/office/powerpoint/2010/main" val="3303519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F99E1F-EBF6-46DD-89A9-7B599193F784}"/>
              </a:ext>
            </a:extLst>
          </p:cNvPr>
          <p:cNvSpPr>
            <a:spLocks noGrp="1"/>
          </p:cNvSpPr>
          <p:nvPr>
            <p:ph type="title"/>
          </p:nvPr>
        </p:nvSpPr>
        <p:spPr/>
        <p:txBody>
          <a:bodyPr/>
          <a:lstStyle/>
          <a:p>
            <a:r>
              <a:rPr lang="nl-NL" b="1" dirty="0"/>
              <a:t>8.5 Chronische nierinsufficiëntie</a:t>
            </a:r>
          </a:p>
        </p:txBody>
      </p:sp>
      <p:sp>
        <p:nvSpPr>
          <p:cNvPr id="3" name="Tijdelijke aanduiding voor inhoud 2">
            <a:extLst>
              <a:ext uri="{FF2B5EF4-FFF2-40B4-BE49-F238E27FC236}">
                <a16:creationId xmlns:a16="http://schemas.microsoft.com/office/drawing/2014/main" id="{6AFD5C5E-1BE1-43A8-BEE1-954188B18E0C}"/>
              </a:ext>
            </a:extLst>
          </p:cNvPr>
          <p:cNvSpPr>
            <a:spLocks noGrp="1"/>
          </p:cNvSpPr>
          <p:nvPr>
            <p:ph idx="1"/>
          </p:nvPr>
        </p:nvSpPr>
        <p:spPr/>
        <p:txBody>
          <a:bodyPr>
            <a:normAutofit fontScale="92500" lnSpcReduction="10000"/>
          </a:bodyPr>
          <a:lstStyle/>
          <a:p>
            <a:pPr marL="0" indent="0">
              <a:buNone/>
            </a:pPr>
            <a:r>
              <a:rPr lang="nl-NL" b="1" dirty="0"/>
              <a:t>Oorzaken</a:t>
            </a:r>
          </a:p>
          <a:p>
            <a:r>
              <a:rPr lang="nl-NL" sz="2400" dirty="0"/>
              <a:t>Diabetes mellitus</a:t>
            </a:r>
          </a:p>
          <a:p>
            <a:r>
              <a:rPr lang="nl-NL" sz="2400" dirty="0"/>
              <a:t>Hypertensie</a:t>
            </a:r>
          </a:p>
          <a:p>
            <a:r>
              <a:rPr lang="nl-NL" sz="2400" dirty="0"/>
              <a:t>Infecties( pyelonefritis)</a:t>
            </a:r>
          </a:p>
          <a:p>
            <a:r>
              <a:rPr lang="nl-NL" sz="2400" dirty="0"/>
              <a:t>Auto-</a:t>
            </a:r>
            <a:r>
              <a:rPr lang="nl-NL" sz="2400" dirty="0" err="1"/>
              <a:t>immuumziekte</a:t>
            </a:r>
            <a:r>
              <a:rPr lang="nl-NL" sz="2400" dirty="0"/>
              <a:t> (</a:t>
            </a:r>
            <a:r>
              <a:rPr lang="nl-NL" sz="2400" dirty="0" err="1"/>
              <a:t>glomerulonefritis</a:t>
            </a:r>
            <a:r>
              <a:rPr lang="nl-NL" sz="2400" dirty="0"/>
              <a:t>)</a:t>
            </a:r>
          </a:p>
          <a:p>
            <a:endParaRPr lang="nl-NL" sz="2400" dirty="0"/>
          </a:p>
          <a:p>
            <a:pPr marL="0" indent="0">
              <a:buNone/>
            </a:pPr>
            <a:r>
              <a:rPr lang="nl-NL" b="1" dirty="0"/>
              <a:t>Gevolgen</a:t>
            </a:r>
          </a:p>
          <a:p>
            <a:r>
              <a:rPr lang="nl-NL" sz="2400" dirty="0"/>
              <a:t>Door afvalstoffen in het bloed is de patiënt moe en zwak</a:t>
            </a:r>
          </a:p>
          <a:p>
            <a:r>
              <a:rPr lang="nl-NL" sz="2400" dirty="0"/>
              <a:t>Trombocyten werken minder &gt; bloedingen</a:t>
            </a:r>
          </a:p>
          <a:p>
            <a:r>
              <a:rPr lang="nl-NL" sz="2400" dirty="0"/>
              <a:t>Tekort </a:t>
            </a:r>
            <a:r>
              <a:rPr lang="nl-NL" sz="2400" dirty="0" err="1"/>
              <a:t>Erytropoëtine</a:t>
            </a:r>
            <a:r>
              <a:rPr lang="nl-NL" sz="2400" dirty="0"/>
              <a:t> (epo) &gt; anemie (bloedarmoede)</a:t>
            </a:r>
          </a:p>
          <a:p>
            <a:r>
              <a:rPr lang="nl-NL" sz="1400" dirty="0"/>
              <a:t>Hormoon dat door de nieren wordt geproduceerd. Werkt in op het beenmerg wat de productie van rode bloedcellen stimuleert</a:t>
            </a:r>
            <a:endParaRPr lang="nl-NL" sz="1400" dirty="0">
              <a:effectLst/>
            </a:endParaRPr>
          </a:p>
          <a:p>
            <a:endParaRPr lang="nl-NL" sz="2400" dirty="0"/>
          </a:p>
        </p:txBody>
      </p:sp>
    </p:spTree>
    <p:extLst>
      <p:ext uri="{BB962C8B-B14F-4D97-AF65-F5344CB8AC3E}">
        <p14:creationId xmlns:p14="http://schemas.microsoft.com/office/powerpoint/2010/main" val="3458287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40DEFD-7FD5-49C5-AA09-1B386A055874}"/>
              </a:ext>
            </a:extLst>
          </p:cNvPr>
          <p:cNvSpPr>
            <a:spLocks noGrp="1"/>
          </p:cNvSpPr>
          <p:nvPr>
            <p:ph type="title"/>
          </p:nvPr>
        </p:nvSpPr>
        <p:spPr/>
        <p:txBody>
          <a:bodyPr/>
          <a:lstStyle/>
          <a:p>
            <a:r>
              <a:rPr lang="nl-NL" b="1" dirty="0">
                <a:solidFill>
                  <a:prstClr val="black"/>
                </a:solidFill>
              </a:rPr>
              <a:t>8.5 Chronische nierinsufficiëntie</a:t>
            </a:r>
            <a:endParaRPr lang="nl-NL" b="1" dirty="0"/>
          </a:p>
        </p:txBody>
      </p:sp>
      <p:sp>
        <p:nvSpPr>
          <p:cNvPr id="3" name="Tijdelijke aanduiding voor inhoud 2">
            <a:extLst>
              <a:ext uri="{FF2B5EF4-FFF2-40B4-BE49-F238E27FC236}">
                <a16:creationId xmlns:a16="http://schemas.microsoft.com/office/drawing/2014/main" id="{A15D24AF-701D-418C-9AA9-C45774456A4B}"/>
              </a:ext>
            </a:extLst>
          </p:cNvPr>
          <p:cNvSpPr>
            <a:spLocks noGrp="1"/>
          </p:cNvSpPr>
          <p:nvPr>
            <p:ph idx="1"/>
          </p:nvPr>
        </p:nvSpPr>
        <p:spPr/>
        <p:txBody>
          <a:bodyPr/>
          <a:lstStyle/>
          <a:p>
            <a:pPr marL="0" indent="0">
              <a:buNone/>
            </a:pPr>
            <a:r>
              <a:rPr lang="nl-NL" dirty="0"/>
              <a:t>Behandeling</a:t>
            </a:r>
          </a:p>
          <a:p>
            <a:pPr marL="0" indent="0">
              <a:buNone/>
            </a:pPr>
            <a:r>
              <a:rPr lang="nl-NL" sz="2400" dirty="0"/>
              <a:t>Dieet: Zout- en eiwit beperking (minder belasting voor de nieren)</a:t>
            </a:r>
          </a:p>
          <a:p>
            <a:pPr marL="0" indent="0">
              <a:buNone/>
            </a:pPr>
            <a:endParaRPr lang="nl-NL" sz="2400" dirty="0"/>
          </a:p>
          <a:p>
            <a:pPr marL="0" indent="0">
              <a:buNone/>
            </a:pPr>
            <a:r>
              <a:rPr lang="nl-NL" sz="2400" b="1" dirty="0"/>
              <a:t>Nierdialyse</a:t>
            </a:r>
          </a:p>
          <a:p>
            <a:pPr marL="0" indent="0">
              <a:buNone/>
            </a:pPr>
            <a:endParaRPr lang="nl-NL" sz="2400" dirty="0"/>
          </a:p>
        </p:txBody>
      </p:sp>
      <p:pic>
        <p:nvPicPr>
          <p:cNvPr id="4" name="Afbeelding 3">
            <a:extLst>
              <a:ext uri="{FF2B5EF4-FFF2-40B4-BE49-F238E27FC236}">
                <a16:creationId xmlns:a16="http://schemas.microsoft.com/office/drawing/2014/main" id="{08177431-BCA6-4CB5-BF17-5620F157BE21}"/>
              </a:ext>
            </a:extLst>
          </p:cNvPr>
          <p:cNvPicPr>
            <a:picLocks noChangeAspect="1"/>
          </p:cNvPicPr>
          <p:nvPr/>
        </p:nvPicPr>
        <p:blipFill>
          <a:blip r:embed="rId2"/>
          <a:stretch>
            <a:fillRect/>
          </a:stretch>
        </p:blipFill>
        <p:spPr>
          <a:xfrm>
            <a:off x="838200" y="4224160"/>
            <a:ext cx="2555028" cy="1184604"/>
          </a:xfrm>
          <a:prstGeom prst="rect">
            <a:avLst/>
          </a:prstGeom>
        </p:spPr>
      </p:pic>
      <p:pic>
        <p:nvPicPr>
          <p:cNvPr id="5" name="Afbeelding 4">
            <a:extLst>
              <a:ext uri="{FF2B5EF4-FFF2-40B4-BE49-F238E27FC236}">
                <a16:creationId xmlns:a16="http://schemas.microsoft.com/office/drawing/2014/main" id="{D5F7EB78-72E7-4A5B-BE54-52D6A86EF875}"/>
              </a:ext>
            </a:extLst>
          </p:cNvPr>
          <p:cNvPicPr>
            <a:picLocks noChangeAspect="1"/>
          </p:cNvPicPr>
          <p:nvPr/>
        </p:nvPicPr>
        <p:blipFill>
          <a:blip r:embed="rId3"/>
          <a:stretch>
            <a:fillRect/>
          </a:stretch>
        </p:blipFill>
        <p:spPr>
          <a:xfrm>
            <a:off x="8322421" y="3348631"/>
            <a:ext cx="3167981" cy="2935662"/>
          </a:xfrm>
          <a:prstGeom prst="rect">
            <a:avLst/>
          </a:prstGeom>
        </p:spPr>
      </p:pic>
      <p:pic>
        <p:nvPicPr>
          <p:cNvPr id="6" name="Afbeelding 5">
            <a:extLst>
              <a:ext uri="{FF2B5EF4-FFF2-40B4-BE49-F238E27FC236}">
                <a16:creationId xmlns:a16="http://schemas.microsoft.com/office/drawing/2014/main" id="{C113874A-6B7C-462A-82BB-F7BF79E63FAA}"/>
              </a:ext>
            </a:extLst>
          </p:cNvPr>
          <p:cNvPicPr>
            <a:picLocks noChangeAspect="1"/>
          </p:cNvPicPr>
          <p:nvPr/>
        </p:nvPicPr>
        <p:blipFill>
          <a:blip r:embed="rId4"/>
          <a:stretch>
            <a:fillRect/>
          </a:stretch>
        </p:blipFill>
        <p:spPr>
          <a:xfrm>
            <a:off x="3463234" y="3330487"/>
            <a:ext cx="4098709" cy="2634884"/>
          </a:xfrm>
          <a:prstGeom prst="rect">
            <a:avLst/>
          </a:prstGeom>
        </p:spPr>
      </p:pic>
    </p:spTree>
    <p:extLst>
      <p:ext uri="{BB962C8B-B14F-4D97-AF65-F5344CB8AC3E}">
        <p14:creationId xmlns:p14="http://schemas.microsoft.com/office/powerpoint/2010/main" val="3396583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F9C8E4-D6ED-4332-98F8-8D89189468DA}"/>
              </a:ext>
            </a:extLst>
          </p:cNvPr>
          <p:cNvSpPr>
            <a:spLocks noGrp="1"/>
          </p:cNvSpPr>
          <p:nvPr>
            <p:ph type="title"/>
          </p:nvPr>
        </p:nvSpPr>
        <p:spPr>
          <a:xfrm>
            <a:off x="838200" y="365125"/>
            <a:ext cx="10515600" cy="1325563"/>
          </a:xfrm>
        </p:spPr>
        <p:txBody>
          <a:bodyPr/>
          <a:lstStyle/>
          <a:p>
            <a:r>
              <a:rPr lang="nl-NL" b="1" dirty="0"/>
              <a:t>8.1 Cystitis    </a:t>
            </a:r>
            <a:r>
              <a:rPr lang="nl-NL" sz="1800" b="1" dirty="0"/>
              <a:t>Bron:</a:t>
            </a:r>
            <a:r>
              <a:rPr lang="nl-NL" b="1" dirty="0"/>
              <a:t> </a:t>
            </a:r>
            <a:r>
              <a:rPr lang="nl-NL" sz="1800" b="1" dirty="0"/>
              <a:t>www.thuisarts.nl</a:t>
            </a:r>
          </a:p>
        </p:txBody>
      </p:sp>
      <p:sp>
        <p:nvSpPr>
          <p:cNvPr id="3" name="Tijdelijke aanduiding voor inhoud 2">
            <a:extLst>
              <a:ext uri="{FF2B5EF4-FFF2-40B4-BE49-F238E27FC236}">
                <a16:creationId xmlns:a16="http://schemas.microsoft.com/office/drawing/2014/main" id="{24D15462-4FEA-44B8-A6EF-48530E62448C}"/>
              </a:ext>
            </a:extLst>
          </p:cNvPr>
          <p:cNvSpPr>
            <a:spLocks noGrp="1"/>
          </p:cNvSpPr>
          <p:nvPr>
            <p:ph idx="1"/>
          </p:nvPr>
        </p:nvSpPr>
        <p:spPr>
          <a:xfrm>
            <a:off x="805543" y="1690688"/>
            <a:ext cx="10515600" cy="4290106"/>
          </a:xfrm>
        </p:spPr>
        <p:txBody>
          <a:bodyPr>
            <a:normAutofit fontScale="55000" lnSpcReduction="20000"/>
          </a:bodyPr>
          <a:lstStyle/>
          <a:p>
            <a:pPr marL="0" indent="0">
              <a:buNone/>
            </a:pPr>
            <a:r>
              <a:rPr lang="nl-NL" sz="5100" b="1" dirty="0"/>
              <a:t>Beschrijving </a:t>
            </a:r>
            <a:r>
              <a:rPr lang="nl-NL" sz="5100" dirty="0">
                <a:solidFill>
                  <a:srgbClr val="00B050"/>
                </a:solidFill>
              </a:rPr>
              <a:t>(wat is het?)</a:t>
            </a:r>
          </a:p>
          <a:p>
            <a:pPr marL="0" indent="0">
              <a:buNone/>
            </a:pPr>
            <a:r>
              <a:rPr lang="nl-NL" sz="4400" dirty="0"/>
              <a:t>Een blaasontsteking is een ontsteking van de binnenkant van de urineblaas</a:t>
            </a:r>
          </a:p>
          <a:p>
            <a:pPr marL="0" indent="0">
              <a:buNone/>
            </a:pPr>
            <a:endParaRPr lang="nl-NL" sz="2400" dirty="0"/>
          </a:p>
          <a:p>
            <a:pPr marL="0" indent="0">
              <a:buNone/>
            </a:pPr>
            <a:r>
              <a:rPr lang="nl-NL" sz="5100" b="1" dirty="0"/>
              <a:t>Symptomen </a:t>
            </a:r>
            <a:r>
              <a:rPr lang="nl-NL" sz="5100" dirty="0">
                <a:solidFill>
                  <a:srgbClr val="00B050"/>
                </a:solidFill>
              </a:rPr>
              <a:t>(wat merk ik?)</a:t>
            </a:r>
          </a:p>
          <a:p>
            <a:r>
              <a:rPr lang="nl-NL" sz="4400" dirty="0"/>
              <a:t>Plassen doet pijn of geeft een branderig gevoel.</a:t>
            </a:r>
          </a:p>
          <a:p>
            <a:r>
              <a:rPr lang="nl-NL" sz="4400" dirty="0"/>
              <a:t>U voelt vaker dat u moet plassen. Maar u plast elke keer maar een klein beetje.</a:t>
            </a:r>
          </a:p>
          <a:p>
            <a:r>
              <a:rPr lang="nl-NL" sz="4400" dirty="0"/>
              <a:t>Het gevoel te moeten plassen kan al pijn doen. </a:t>
            </a:r>
          </a:p>
          <a:p>
            <a:r>
              <a:rPr lang="nl-NL" sz="4400" dirty="0"/>
              <a:t>U kunt ook pijn hebben in uw onderbuik of rug.</a:t>
            </a:r>
          </a:p>
          <a:p>
            <a:r>
              <a:rPr lang="nl-NL" sz="4400" dirty="0"/>
              <a:t>De plas ziet er anders uit (troebel) of er kan bloed in zitten. </a:t>
            </a:r>
          </a:p>
          <a:p>
            <a:r>
              <a:rPr lang="nl-NL" sz="4400" dirty="0"/>
              <a:t>De plas kan sterk ruiken of slecht ruiken.</a:t>
            </a:r>
          </a:p>
          <a:p>
            <a:endParaRPr lang="nl-NL" sz="2400" dirty="0"/>
          </a:p>
          <a:p>
            <a:pPr marL="0" indent="0">
              <a:buNone/>
            </a:pPr>
            <a:endParaRPr lang="nl-NL" sz="2400" dirty="0"/>
          </a:p>
          <a:p>
            <a:pPr marL="0" indent="0">
              <a:buNone/>
            </a:pPr>
            <a:endParaRPr lang="nl-NL" sz="2400" dirty="0"/>
          </a:p>
        </p:txBody>
      </p:sp>
    </p:spTree>
    <p:extLst>
      <p:ext uri="{BB962C8B-B14F-4D97-AF65-F5344CB8AC3E}">
        <p14:creationId xmlns:p14="http://schemas.microsoft.com/office/powerpoint/2010/main" val="2036185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F9692-62E4-4E95-AAF0-A3D6257C403A}"/>
              </a:ext>
            </a:extLst>
          </p:cNvPr>
          <p:cNvSpPr>
            <a:spLocks noGrp="1"/>
          </p:cNvSpPr>
          <p:nvPr>
            <p:ph type="title"/>
          </p:nvPr>
        </p:nvSpPr>
        <p:spPr>
          <a:xfrm>
            <a:off x="838200" y="365125"/>
            <a:ext cx="10515600" cy="1325563"/>
          </a:xfrm>
        </p:spPr>
        <p:txBody>
          <a:bodyPr/>
          <a:lstStyle/>
          <a:p>
            <a:r>
              <a:rPr lang="nl-NL" b="1" dirty="0"/>
              <a:t>Cystitis</a:t>
            </a:r>
          </a:p>
        </p:txBody>
      </p:sp>
      <p:sp>
        <p:nvSpPr>
          <p:cNvPr id="3" name="Tijdelijke aanduiding voor inhoud 2">
            <a:extLst>
              <a:ext uri="{FF2B5EF4-FFF2-40B4-BE49-F238E27FC236}">
                <a16:creationId xmlns:a16="http://schemas.microsoft.com/office/drawing/2014/main" id="{7763D899-C66B-4EB8-A206-5FC38CB842A2}"/>
              </a:ext>
            </a:extLst>
          </p:cNvPr>
          <p:cNvSpPr>
            <a:spLocks noGrp="1"/>
          </p:cNvSpPr>
          <p:nvPr>
            <p:ph idx="1"/>
          </p:nvPr>
        </p:nvSpPr>
        <p:spPr>
          <a:xfrm>
            <a:off x="838200" y="1825625"/>
            <a:ext cx="10515600" cy="4351338"/>
          </a:xfrm>
        </p:spPr>
        <p:txBody>
          <a:bodyPr/>
          <a:lstStyle/>
          <a:p>
            <a:pPr marL="0" indent="0">
              <a:buNone/>
            </a:pPr>
            <a:r>
              <a:rPr lang="nl-NL" b="1" dirty="0"/>
              <a:t>Oorzaak</a:t>
            </a:r>
            <a:endParaRPr lang="nl-NL" dirty="0"/>
          </a:p>
          <a:p>
            <a:pPr marL="0" indent="0">
              <a:buNone/>
            </a:pPr>
            <a:r>
              <a:rPr lang="nl-NL" dirty="0"/>
              <a:t>Bacteriën komen via de plasbuis in de blaas. </a:t>
            </a:r>
          </a:p>
          <a:p>
            <a:pPr marL="0" indent="0">
              <a:buNone/>
            </a:pPr>
            <a:r>
              <a:rPr lang="nl-NL" dirty="0"/>
              <a:t>(vaak de darmbacterie) de </a:t>
            </a:r>
            <a:r>
              <a:rPr lang="nl-NL" dirty="0" err="1"/>
              <a:t>E.coli</a:t>
            </a:r>
            <a:r>
              <a:rPr lang="nl-NL" dirty="0"/>
              <a:t> bacterie. &gt; seks!</a:t>
            </a:r>
          </a:p>
          <a:p>
            <a:pPr marL="0" indent="0">
              <a:buNone/>
            </a:pPr>
            <a:endParaRPr lang="nl-NL" dirty="0"/>
          </a:p>
          <a:p>
            <a:pPr marL="0" indent="0">
              <a:buNone/>
            </a:pPr>
            <a:r>
              <a:rPr lang="nl-NL" dirty="0"/>
              <a:t>Op oudere leeftijd is de blaas minder krachtig en er kan urine achterblijven in de blaas. Bij vrouwen kan dat door verzakking van de bekkenbodem.</a:t>
            </a:r>
          </a:p>
        </p:txBody>
      </p:sp>
      <p:pic>
        <p:nvPicPr>
          <p:cNvPr id="5" name="Afbeelding 4">
            <a:extLst>
              <a:ext uri="{FF2B5EF4-FFF2-40B4-BE49-F238E27FC236}">
                <a16:creationId xmlns:a16="http://schemas.microsoft.com/office/drawing/2014/main" id="{4CE7C6EB-720D-4BD4-A024-947B45FB2D10}"/>
              </a:ext>
            </a:extLst>
          </p:cNvPr>
          <p:cNvPicPr>
            <a:picLocks noChangeAspect="1"/>
          </p:cNvPicPr>
          <p:nvPr/>
        </p:nvPicPr>
        <p:blipFill>
          <a:blip r:embed="rId2"/>
          <a:stretch>
            <a:fillRect/>
          </a:stretch>
        </p:blipFill>
        <p:spPr>
          <a:xfrm>
            <a:off x="8236857" y="591570"/>
            <a:ext cx="3386770" cy="2468109"/>
          </a:xfrm>
          <a:prstGeom prst="rect">
            <a:avLst/>
          </a:prstGeom>
        </p:spPr>
      </p:pic>
    </p:spTree>
    <p:extLst>
      <p:ext uri="{BB962C8B-B14F-4D97-AF65-F5344CB8AC3E}">
        <p14:creationId xmlns:p14="http://schemas.microsoft.com/office/powerpoint/2010/main" val="4248391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F9760C-D74F-41AF-939F-1EEE21799FB7}"/>
              </a:ext>
            </a:extLst>
          </p:cNvPr>
          <p:cNvSpPr>
            <a:spLocks noGrp="1"/>
          </p:cNvSpPr>
          <p:nvPr>
            <p:ph type="title"/>
          </p:nvPr>
        </p:nvSpPr>
        <p:spPr>
          <a:xfrm>
            <a:off x="6979314" y="1396289"/>
            <a:ext cx="4375586" cy="1325563"/>
          </a:xfrm>
        </p:spPr>
        <p:txBody>
          <a:bodyPr>
            <a:normAutofit/>
          </a:bodyPr>
          <a:lstStyle/>
          <a:p>
            <a:r>
              <a:rPr lang="nl-NL" b="1" dirty="0"/>
              <a:t>Cystitis diagnostiek</a:t>
            </a:r>
            <a:br>
              <a:rPr lang="nl-NL" b="1" dirty="0"/>
            </a:br>
            <a:r>
              <a:rPr lang="nl-NL" dirty="0">
                <a:solidFill>
                  <a:srgbClr val="00B050"/>
                </a:solidFill>
              </a:rPr>
              <a:t>(onderzoek)  </a:t>
            </a:r>
          </a:p>
        </p:txBody>
      </p:sp>
      <p:sp>
        <p:nvSpPr>
          <p:cNvPr id="41" name="Freeform: Shape 40">
            <a:extLst>
              <a:ext uri="{FF2B5EF4-FFF2-40B4-BE49-F238E27FC236}">
                <a16:creationId xmlns:a16="http://schemas.microsoft.com/office/drawing/2014/main" id="{0ED52484-C939-4951-85D6-79046BBC6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67397" cy="3481744"/>
          </a:xfrm>
          <a:custGeom>
            <a:avLst/>
            <a:gdLst>
              <a:gd name="connsiteX0" fmla="*/ 0 w 4067397"/>
              <a:gd name="connsiteY0" fmla="*/ 0 h 3481744"/>
              <a:gd name="connsiteX1" fmla="*/ 3741230 w 4067397"/>
              <a:gd name="connsiteY1" fmla="*/ 0 h 3481744"/>
              <a:gd name="connsiteX2" fmla="*/ 3789282 w 4067397"/>
              <a:gd name="connsiteY2" fmla="*/ 79096 h 3481744"/>
              <a:gd name="connsiteX3" fmla="*/ 4067397 w 4067397"/>
              <a:gd name="connsiteY3" fmla="*/ 1177456 h 3481744"/>
              <a:gd name="connsiteX4" fmla="*/ 1763109 w 4067397"/>
              <a:gd name="connsiteY4" fmla="*/ 3481744 h 3481744"/>
              <a:gd name="connsiteX5" fmla="*/ 133731 w 4067397"/>
              <a:gd name="connsiteY5" fmla="*/ 2806834 h 3481744"/>
              <a:gd name="connsiteX6" fmla="*/ 0 w 4067397"/>
              <a:gd name="connsiteY6" fmla="*/ 2659692 h 348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Oval 42">
            <a:extLst>
              <a:ext uri="{FF2B5EF4-FFF2-40B4-BE49-F238E27FC236}">
                <a16:creationId xmlns:a16="http://schemas.microsoft.com/office/drawing/2014/main" id="{123AC743-1CAC-4594-8F81-8E5C1E45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5804" y="452999"/>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Afbeelding 7">
            <a:extLst>
              <a:ext uri="{FF2B5EF4-FFF2-40B4-BE49-F238E27FC236}">
                <a16:creationId xmlns:a16="http://schemas.microsoft.com/office/drawing/2014/main" id="{36444CFC-929C-4527-B099-3C06B45E837E}"/>
              </a:ext>
            </a:extLst>
          </p:cNvPr>
          <p:cNvPicPr>
            <a:picLocks noChangeAspect="1"/>
          </p:cNvPicPr>
          <p:nvPr/>
        </p:nvPicPr>
        <p:blipFill rotWithShape="1">
          <a:blip r:embed="rId2"/>
          <a:srcRect t="17892" r="-2" b="20107"/>
          <a:stretch/>
        </p:blipFill>
        <p:spPr>
          <a:xfrm>
            <a:off x="4700396" y="617591"/>
            <a:ext cx="1691640" cy="1691640"/>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p:spPr>
      </p:pic>
      <p:sp>
        <p:nvSpPr>
          <p:cNvPr id="58" name="Freeform: Shape 44">
            <a:extLst>
              <a:ext uri="{FF2B5EF4-FFF2-40B4-BE49-F238E27FC236}">
                <a16:creationId xmlns:a16="http://schemas.microsoft.com/office/drawing/2014/main" id="{3DF8EA8C-4EAB-49EE-BBAB-78BE910D2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041056"/>
            <a:ext cx="3216344" cy="2816945"/>
          </a:xfrm>
          <a:custGeom>
            <a:avLst/>
            <a:gdLst>
              <a:gd name="connsiteX0" fmla="*/ 1360112 w 3216344"/>
              <a:gd name="connsiteY0" fmla="*/ 0 h 2816945"/>
              <a:gd name="connsiteX1" fmla="*/ 3216344 w 3216344"/>
              <a:gd name="connsiteY1" fmla="*/ 1856232 h 2816945"/>
              <a:gd name="connsiteX2" fmla="*/ 2992307 w 3216344"/>
              <a:gd name="connsiteY2" fmla="*/ 2741023 h 2816945"/>
              <a:gd name="connsiteX3" fmla="*/ 2946183 w 3216344"/>
              <a:gd name="connsiteY3" fmla="*/ 2816945 h 2816945"/>
              <a:gd name="connsiteX4" fmla="*/ 0 w 3216344"/>
              <a:gd name="connsiteY4" fmla="*/ 2816945 h 2816945"/>
              <a:gd name="connsiteX5" fmla="*/ 0 w 3216344"/>
              <a:gd name="connsiteY5" fmla="*/ 596005 h 2816945"/>
              <a:gd name="connsiteX6" fmla="*/ 47558 w 3216344"/>
              <a:gd name="connsiteY6" fmla="*/ 543678 h 2816945"/>
              <a:gd name="connsiteX7" fmla="*/ 1360112 w 3216344"/>
              <a:gd name="connsiteY7" fmla="*/ 0 h 28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Oval 46">
            <a:extLst>
              <a:ext uri="{FF2B5EF4-FFF2-40B4-BE49-F238E27FC236}">
                <a16:creationId xmlns:a16="http://schemas.microsoft.com/office/drawing/2014/main" id="{9973AF05-1CBD-4B57-BB0F-EAEF9F8FB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0935" y="2871982"/>
            <a:ext cx="2834640" cy="28346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1BED3BD6-44EB-4518-B903-9B874778AD3C}"/>
              </a:ext>
            </a:extLst>
          </p:cNvPr>
          <p:cNvPicPr>
            <a:picLocks noChangeAspect="1"/>
          </p:cNvPicPr>
          <p:nvPr/>
        </p:nvPicPr>
        <p:blipFill rotWithShape="1">
          <a:blip r:embed="rId3"/>
          <a:srcRect l="24935" r="16318" b="5"/>
          <a:stretch/>
        </p:blipFill>
        <p:spPr>
          <a:xfrm>
            <a:off x="3545527" y="3036574"/>
            <a:ext cx="2505456" cy="2505456"/>
          </a:xfrm>
          <a:custGeom>
            <a:avLst/>
            <a:gdLst>
              <a:gd name="connsiteX0" fmla="*/ 1252728 w 2505456"/>
              <a:gd name="connsiteY0" fmla="*/ 0 h 2505456"/>
              <a:gd name="connsiteX1" fmla="*/ 2505456 w 2505456"/>
              <a:gd name="connsiteY1" fmla="*/ 1252728 h 2505456"/>
              <a:gd name="connsiteX2" fmla="*/ 1252728 w 2505456"/>
              <a:gd name="connsiteY2" fmla="*/ 2505456 h 2505456"/>
              <a:gd name="connsiteX3" fmla="*/ 0 w 2505456"/>
              <a:gd name="connsiteY3" fmla="*/ 1252728 h 2505456"/>
              <a:gd name="connsiteX4" fmla="*/ 1252728 w 2505456"/>
              <a:gd name="connsiteY4" fmla="*/ 0 h 2505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5456" h="2505456">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p:spPr>
      </p:pic>
      <p:pic>
        <p:nvPicPr>
          <p:cNvPr id="9" name="Afbeelding 8">
            <a:extLst>
              <a:ext uri="{FF2B5EF4-FFF2-40B4-BE49-F238E27FC236}">
                <a16:creationId xmlns:a16="http://schemas.microsoft.com/office/drawing/2014/main" id="{6E9BF3EB-E7C6-44F4-81A7-852BA4F51B3B}"/>
              </a:ext>
            </a:extLst>
          </p:cNvPr>
          <p:cNvPicPr>
            <a:picLocks noChangeAspect="1"/>
          </p:cNvPicPr>
          <p:nvPr/>
        </p:nvPicPr>
        <p:blipFill rotWithShape="1">
          <a:blip r:embed="rId4"/>
          <a:srcRect t="14144" r="1" b="856"/>
          <a:stretch/>
        </p:blipFill>
        <p:spPr>
          <a:xfrm>
            <a:off x="20" y="10"/>
            <a:ext cx="3904480" cy="3318836"/>
          </a:xfrm>
          <a:custGeom>
            <a:avLst/>
            <a:gdLst>
              <a:gd name="connsiteX0" fmla="*/ 0 w 3904500"/>
              <a:gd name="connsiteY0" fmla="*/ 0 h 3318846"/>
              <a:gd name="connsiteX1" fmla="*/ 3550823 w 3904500"/>
              <a:gd name="connsiteY1" fmla="*/ 0 h 3318846"/>
              <a:gd name="connsiteX2" fmla="*/ 3646046 w 3904500"/>
              <a:gd name="connsiteY2" fmla="*/ 156742 h 3318846"/>
              <a:gd name="connsiteX3" fmla="*/ 3904500 w 3904500"/>
              <a:gd name="connsiteY3" fmla="*/ 1177456 h 3318846"/>
              <a:gd name="connsiteX4" fmla="*/ 1763110 w 3904500"/>
              <a:gd name="connsiteY4" fmla="*/ 3318846 h 3318846"/>
              <a:gd name="connsiteX5" fmla="*/ 110709 w 3904500"/>
              <a:gd name="connsiteY5" fmla="*/ 2539579 h 3318846"/>
              <a:gd name="connsiteX6" fmla="*/ 0 w 3904500"/>
              <a:gd name="connsiteY6" fmla="*/ 2391530 h 331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p:spPr>
      </p:pic>
      <p:pic>
        <p:nvPicPr>
          <p:cNvPr id="7" name="Afbeelding 6">
            <a:extLst>
              <a:ext uri="{FF2B5EF4-FFF2-40B4-BE49-F238E27FC236}">
                <a16:creationId xmlns:a16="http://schemas.microsoft.com/office/drawing/2014/main" id="{332B51DE-2635-4ADB-8144-B7198180B66C}"/>
              </a:ext>
            </a:extLst>
          </p:cNvPr>
          <p:cNvPicPr>
            <a:picLocks noChangeAspect="1"/>
          </p:cNvPicPr>
          <p:nvPr/>
        </p:nvPicPr>
        <p:blipFill rotWithShape="1">
          <a:blip r:embed="rId5"/>
          <a:srcRect t="6354" r="-4" b="21193"/>
          <a:stretch/>
        </p:blipFill>
        <p:spPr>
          <a:xfrm>
            <a:off x="1" y="4207014"/>
            <a:ext cx="3050387" cy="2654675"/>
          </a:xfrm>
          <a:custGeom>
            <a:avLst/>
            <a:gdLst>
              <a:gd name="connsiteX0" fmla="*/ 1360112 w 3050387"/>
              <a:gd name="connsiteY0" fmla="*/ 0 h 2654675"/>
              <a:gd name="connsiteX1" fmla="*/ 3050387 w 3050387"/>
              <a:gd name="connsiteY1" fmla="*/ 1690275 h 2654675"/>
              <a:gd name="connsiteX2" fmla="*/ 2761715 w 3050387"/>
              <a:gd name="connsiteY2" fmla="*/ 2635324 h 2654675"/>
              <a:gd name="connsiteX3" fmla="*/ 2747244 w 3050387"/>
              <a:gd name="connsiteY3" fmla="*/ 2654675 h 2654675"/>
              <a:gd name="connsiteX4" fmla="*/ 0 w 3050387"/>
              <a:gd name="connsiteY4" fmla="*/ 2654675 h 2654675"/>
              <a:gd name="connsiteX5" fmla="*/ 0 w 3050387"/>
              <a:gd name="connsiteY5" fmla="*/ 689742 h 2654675"/>
              <a:gd name="connsiteX6" fmla="*/ 55814 w 3050387"/>
              <a:gd name="connsiteY6" fmla="*/ 615103 h 2654675"/>
              <a:gd name="connsiteX7" fmla="*/ 1360112 w 3050387"/>
              <a:gd name="connsiteY7" fmla="*/ 0 h 265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p:spPr>
      </p:pic>
      <p:sp>
        <p:nvSpPr>
          <p:cNvPr id="3" name="Tijdelijke aanduiding voor inhoud 2">
            <a:extLst>
              <a:ext uri="{FF2B5EF4-FFF2-40B4-BE49-F238E27FC236}">
                <a16:creationId xmlns:a16="http://schemas.microsoft.com/office/drawing/2014/main" id="{4880C492-9AC7-426F-AF2D-7C5D77E5A1B0}"/>
              </a:ext>
            </a:extLst>
          </p:cNvPr>
          <p:cNvSpPr>
            <a:spLocks noGrp="1"/>
          </p:cNvSpPr>
          <p:nvPr>
            <p:ph idx="1"/>
          </p:nvPr>
        </p:nvSpPr>
        <p:spPr>
          <a:xfrm>
            <a:off x="6979313" y="2871982"/>
            <a:ext cx="4375579" cy="3100193"/>
          </a:xfrm>
        </p:spPr>
        <p:txBody>
          <a:bodyPr anchor="t">
            <a:normAutofit/>
          </a:bodyPr>
          <a:lstStyle/>
          <a:p>
            <a:pPr marL="0" indent="0">
              <a:buNone/>
            </a:pPr>
            <a:r>
              <a:rPr lang="nl-NL" sz="1800" b="1" dirty="0"/>
              <a:t>Diagnostiek</a:t>
            </a:r>
          </a:p>
          <a:p>
            <a:r>
              <a:rPr lang="nl-NL" sz="1800" dirty="0"/>
              <a:t>Stickje</a:t>
            </a:r>
          </a:p>
          <a:p>
            <a:r>
              <a:rPr lang="nl-NL" sz="1800" dirty="0"/>
              <a:t>Urinesediment</a:t>
            </a:r>
          </a:p>
          <a:p>
            <a:r>
              <a:rPr lang="nl-NL" sz="1800" dirty="0"/>
              <a:t>Dipslide (kweek)</a:t>
            </a:r>
          </a:p>
          <a:p>
            <a:endParaRPr lang="nl-NL" sz="1800" dirty="0"/>
          </a:p>
          <a:p>
            <a:pPr marL="0" indent="0">
              <a:buNone/>
            </a:pPr>
            <a:endParaRPr lang="nl-NL" sz="1800" b="1" dirty="0"/>
          </a:p>
          <a:p>
            <a:pPr marL="0" indent="0">
              <a:buNone/>
            </a:pPr>
            <a:r>
              <a:rPr lang="nl-NL" sz="1800" b="1" dirty="0"/>
              <a:t> </a:t>
            </a:r>
          </a:p>
        </p:txBody>
      </p:sp>
    </p:spTree>
    <p:extLst>
      <p:ext uri="{BB962C8B-B14F-4D97-AF65-F5344CB8AC3E}">
        <p14:creationId xmlns:p14="http://schemas.microsoft.com/office/powerpoint/2010/main" val="66866112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412A0-C022-471F-92EA-FE352FF9B0EC}"/>
              </a:ext>
            </a:extLst>
          </p:cNvPr>
          <p:cNvSpPr>
            <a:spLocks noGrp="1"/>
          </p:cNvSpPr>
          <p:nvPr>
            <p:ph type="title"/>
          </p:nvPr>
        </p:nvSpPr>
        <p:spPr/>
        <p:txBody>
          <a:bodyPr/>
          <a:lstStyle/>
          <a:p>
            <a:r>
              <a:rPr lang="nl-NL" b="1" dirty="0"/>
              <a:t>Cystitis adviezen</a:t>
            </a:r>
          </a:p>
        </p:txBody>
      </p:sp>
      <p:sp>
        <p:nvSpPr>
          <p:cNvPr id="3" name="Tijdelijke aanduiding voor inhoud 2">
            <a:extLst>
              <a:ext uri="{FF2B5EF4-FFF2-40B4-BE49-F238E27FC236}">
                <a16:creationId xmlns:a16="http://schemas.microsoft.com/office/drawing/2014/main" id="{05D46D78-5AFA-431E-BF30-DDCA901CD4DD}"/>
              </a:ext>
            </a:extLst>
          </p:cNvPr>
          <p:cNvSpPr>
            <a:spLocks noGrp="1"/>
          </p:cNvSpPr>
          <p:nvPr>
            <p:ph idx="1"/>
          </p:nvPr>
        </p:nvSpPr>
        <p:spPr/>
        <p:txBody>
          <a:bodyPr>
            <a:normAutofit fontScale="92500" lnSpcReduction="10000"/>
          </a:bodyPr>
          <a:lstStyle/>
          <a:p>
            <a:r>
              <a:rPr lang="nl-NL" b="1" dirty="0"/>
              <a:t>Adviezen bij een blaasontsteking</a:t>
            </a:r>
          </a:p>
          <a:p>
            <a:r>
              <a:rPr lang="nl-NL" dirty="0"/>
              <a:t>Drink veel: 2 liter per dag (water, thee, melk, koffie).</a:t>
            </a:r>
          </a:p>
          <a:p>
            <a:r>
              <a:rPr lang="nl-NL" dirty="0"/>
              <a:t>Hoe voorkomt u dat u weer blaasontsteking krijgt? </a:t>
            </a:r>
          </a:p>
          <a:p>
            <a:r>
              <a:rPr lang="nl-NL" dirty="0"/>
              <a:t>Blijf veel drinken.</a:t>
            </a:r>
          </a:p>
          <a:p>
            <a:r>
              <a:rPr lang="nl-NL" dirty="0"/>
              <a:t>Ga direct plassen als u voelt dat u moet.</a:t>
            </a:r>
          </a:p>
          <a:p>
            <a:r>
              <a:rPr lang="nl-NL" dirty="0"/>
              <a:t>Plas de blaas helemaal leeg.</a:t>
            </a:r>
          </a:p>
          <a:p>
            <a:r>
              <a:rPr lang="nl-NL" dirty="0"/>
              <a:t>Plas direct na het vrijen. Bacteriën die tijdens het vrijen in de plasbuis zijn gekomen, plast u dan snel weer uit.</a:t>
            </a:r>
          </a:p>
          <a:p>
            <a:r>
              <a:rPr lang="nl-NL" dirty="0" err="1"/>
              <a:t>Cranberrysap</a:t>
            </a:r>
            <a:r>
              <a:rPr lang="nl-NL" dirty="0"/>
              <a:t> en andere producten met cranberry eten of drinken helpt soms.</a:t>
            </a:r>
          </a:p>
          <a:p>
            <a:endParaRPr lang="nl-NL" dirty="0"/>
          </a:p>
        </p:txBody>
      </p:sp>
    </p:spTree>
    <p:extLst>
      <p:ext uri="{BB962C8B-B14F-4D97-AF65-F5344CB8AC3E}">
        <p14:creationId xmlns:p14="http://schemas.microsoft.com/office/powerpoint/2010/main" val="380633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B1E7C-866F-4517-ADB8-CC6934826848}"/>
              </a:ext>
            </a:extLst>
          </p:cNvPr>
          <p:cNvSpPr>
            <a:spLocks noGrp="1"/>
          </p:cNvSpPr>
          <p:nvPr>
            <p:ph type="title"/>
          </p:nvPr>
        </p:nvSpPr>
        <p:spPr/>
        <p:txBody>
          <a:bodyPr/>
          <a:lstStyle/>
          <a:p>
            <a:r>
              <a:rPr lang="nl-NL" b="1" dirty="0"/>
              <a:t>Cystitis</a:t>
            </a:r>
          </a:p>
        </p:txBody>
      </p:sp>
      <p:sp>
        <p:nvSpPr>
          <p:cNvPr id="3" name="Tijdelijke aanduiding voor inhoud 2">
            <a:extLst>
              <a:ext uri="{FF2B5EF4-FFF2-40B4-BE49-F238E27FC236}">
                <a16:creationId xmlns:a16="http://schemas.microsoft.com/office/drawing/2014/main" id="{39ADC484-17FC-4341-871E-FF0980758EAD}"/>
              </a:ext>
            </a:extLst>
          </p:cNvPr>
          <p:cNvSpPr>
            <a:spLocks noGrp="1"/>
          </p:cNvSpPr>
          <p:nvPr>
            <p:ph idx="1"/>
          </p:nvPr>
        </p:nvSpPr>
        <p:spPr/>
        <p:txBody>
          <a:bodyPr/>
          <a:lstStyle/>
          <a:p>
            <a:pPr marL="0" indent="0">
              <a:buNone/>
            </a:pPr>
            <a:r>
              <a:rPr lang="nl-NL" sz="1400" b="1" dirty="0"/>
              <a:t>(https://www.nhg.org/standaarden/samenvatting/urineweginfecties)</a:t>
            </a:r>
          </a:p>
          <a:p>
            <a:pPr marL="0" indent="0">
              <a:buNone/>
            </a:pPr>
            <a:r>
              <a:rPr lang="nl-NL" b="1" dirty="0"/>
              <a:t>Behandeling en advies  </a:t>
            </a:r>
            <a:r>
              <a:rPr lang="nl-NL" dirty="0">
                <a:solidFill>
                  <a:srgbClr val="00B050"/>
                </a:solidFill>
              </a:rPr>
              <a:t>(advies voor huisartsen)</a:t>
            </a:r>
          </a:p>
          <a:p>
            <a:pPr marL="0" indent="0">
              <a:buNone/>
            </a:pPr>
            <a:r>
              <a:rPr lang="nl-NL" dirty="0"/>
              <a:t>mogelijkheid van een afwachtend beleid (ruim drinken en zondig pijnstilling) en het meegeven van een ‘uitgesteld antibioticumrecept’.</a:t>
            </a:r>
          </a:p>
          <a:p>
            <a:pPr marL="0" indent="0">
              <a:buNone/>
            </a:pPr>
            <a:endParaRPr lang="nl-NL" dirty="0"/>
          </a:p>
          <a:p>
            <a:pPr marL="0" indent="0">
              <a:buNone/>
            </a:pPr>
            <a:r>
              <a:rPr lang="nl-NL" dirty="0"/>
              <a:t>Bij recidiverende cystitis: drink veel, stel mictie niet uit, spoedige mictie na coïtus, gebruik van condooms/pessaria met </a:t>
            </a:r>
            <a:r>
              <a:rPr lang="nl-NL" dirty="0" err="1"/>
              <a:t>spermadodende</a:t>
            </a:r>
            <a:r>
              <a:rPr lang="nl-NL" dirty="0"/>
              <a:t> glijmiddelen heroverwegen.</a:t>
            </a:r>
          </a:p>
          <a:p>
            <a:endParaRPr lang="nl-NL" dirty="0"/>
          </a:p>
        </p:txBody>
      </p:sp>
    </p:spTree>
    <p:extLst>
      <p:ext uri="{BB962C8B-B14F-4D97-AF65-F5344CB8AC3E}">
        <p14:creationId xmlns:p14="http://schemas.microsoft.com/office/powerpoint/2010/main" val="2873065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8F1DAA3-5A79-4DB6-83BC-B9E284CE685A}"/>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nl-NL" sz="2800" dirty="0"/>
              <a:t>Cystitis Medicamenteuze behandeling</a:t>
            </a:r>
          </a:p>
        </p:txBody>
      </p:sp>
      <p:sp>
        <p:nvSpPr>
          <p:cNvPr id="3" name="Tijdelijke aanduiding voor inhoud 2">
            <a:extLst>
              <a:ext uri="{FF2B5EF4-FFF2-40B4-BE49-F238E27FC236}">
                <a16:creationId xmlns:a16="http://schemas.microsoft.com/office/drawing/2014/main" id="{91AD9BF1-83EA-4A86-A9FA-A1B807F3E4AB}"/>
              </a:ext>
            </a:extLst>
          </p:cNvPr>
          <p:cNvSpPr>
            <a:spLocks noGrp="1"/>
          </p:cNvSpPr>
          <p:nvPr>
            <p:ph idx="1"/>
          </p:nvPr>
        </p:nvSpPr>
        <p:spPr>
          <a:xfrm>
            <a:off x="643468" y="2638043"/>
            <a:ext cx="3363974" cy="3415623"/>
          </a:xfrm>
        </p:spPr>
        <p:txBody>
          <a:bodyPr>
            <a:normAutofit/>
          </a:bodyPr>
          <a:lstStyle/>
          <a:p>
            <a:endParaRPr lang="nl-NL" sz="1700" dirty="0"/>
          </a:p>
          <a:p>
            <a:r>
              <a:rPr lang="nl-NL" sz="1700" dirty="0"/>
              <a:t>Nitrofurantoïne is een antibioticum. Het werkt tegen infecties met bacteriën. zevendaagse kuur, tweemaal per dag 100 mg (eerste keus), </a:t>
            </a:r>
          </a:p>
          <a:p>
            <a:endParaRPr lang="nl-NL" sz="1700" dirty="0"/>
          </a:p>
          <a:p>
            <a:r>
              <a:rPr lang="nl-NL" sz="1700" dirty="0"/>
              <a:t>Zo nodig kunt u paracetamol? tegen de pijn of koorts gebruiken.</a:t>
            </a:r>
          </a:p>
          <a:p>
            <a:pPr marL="0" indent="0">
              <a:buNone/>
            </a:pPr>
            <a:r>
              <a:rPr lang="nl-NL" sz="1700" dirty="0"/>
              <a:t>   </a:t>
            </a:r>
          </a:p>
          <a:p>
            <a:pPr marL="0" indent="0">
              <a:buNone/>
            </a:pPr>
            <a:r>
              <a:rPr lang="nl-NL" sz="1700" dirty="0"/>
              <a:t>     Bron: Apotheek.nl </a:t>
            </a:r>
          </a:p>
        </p:txBody>
      </p:sp>
      <p:pic>
        <p:nvPicPr>
          <p:cNvPr id="4" name="Afbeelding 3">
            <a:extLst>
              <a:ext uri="{FF2B5EF4-FFF2-40B4-BE49-F238E27FC236}">
                <a16:creationId xmlns:a16="http://schemas.microsoft.com/office/drawing/2014/main" id="{A604A198-7257-444A-B74D-8FEDA89F24BA}"/>
              </a:ext>
            </a:extLst>
          </p:cNvPr>
          <p:cNvPicPr>
            <a:picLocks noChangeAspect="1"/>
          </p:cNvPicPr>
          <p:nvPr/>
        </p:nvPicPr>
        <p:blipFill>
          <a:blip r:embed="rId2"/>
          <a:stretch>
            <a:fillRect/>
          </a:stretch>
        </p:blipFill>
        <p:spPr>
          <a:xfrm>
            <a:off x="5297763" y="1488963"/>
            <a:ext cx="6250769" cy="3719207"/>
          </a:xfrm>
          <a:prstGeom prst="rect">
            <a:avLst/>
          </a:prstGeom>
        </p:spPr>
      </p:pic>
    </p:spTree>
    <p:extLst>
      <p:ext uri="{BB962C8B-B14F-4D97-AF65-F5344CB8AC3E}">
        <p14:creationId xmlns:p14="http://schemas.microsoft.com/office/powerpoint/2010/main" val="56455395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90CE8-A08C-441F-ABB3-FFF6E4257974}"/>
              </a:ext>
            </a:extLst>
          </p:cNvPr>
          <p:cNvSpPr>
            <a:spLocks noGrp="1"/>
          </p:cNvSpPr>
          <p:nvPr>
            <p:ph type="title"/>
          </p:nvPr>
        </p:nvSpPr>
        <p:spPr/>
        <p:txBody>
          <a:bodyPr/>
          <a:lstStyle/>
          <a:p>
            <a:r>
              <a:rPr lang="nl-NL" b="1" dirty="0"/>
              <a:t>Mogelijke complicaties bij cystitis</a:t>
            </a:r>
          </a:p>
        </p:txBody>
      </p:sp>
      <p:sp>
        <p:nvSpPr>
          <p:cNvPr id="3" name="Tijdelijke aanduiding voor inhoud 2">
            <a:extLst>
              <a:ext uri="{FF2B5EF4-FFF2-40B4-BE49-F238E27FC236}">
                <a16:creationId xmlns:a16="http://schemas.microsoft.com/office/drawing/2014/main" id="{63E00919-84E5-4493-80D6-CDEEE20DE39A}"/>
              </a:ext>
            </a:extLst>
          </p:cNvPr>
          <p:cNvSpPr>
            <a:spLocks noGrp="1"/>
          </p:cNvSpPr>
          <p:nvPr>
            <p:ph idx="1"/>
          </p:nvPr>
        </p:nvSpPr>
        <p:spPr/>
        <p:txBody>
          <a:bodyPr/>
          <a:lstStyle/>
          <a:p>
            <a:r>
              <a:rPr lang="nl-NL" dirty="0"/>
              <a:t>Een blaasontsteking kan samengaan met een </a:t>
            </a:r>
            <a:r>
              <a:rPr lang="nl-NL" dirty="0">
                <a:hlinkClick r:id="rId2"/>
              </a:rPr>
              <a:t>ontsteking van het nierbekken</a:t>
            </a:r>
            <a:r>
              <a:rPr lang="nl-NL" dirty="0"/>
              <a:t>. U heeft dan ook deze klachten erbij:</a:t>
            </a:r>
          </a:p>
          <a:p>
            <a:r>
              <a:rPr lang="nl-NL" dirty="0"/>
              <a:t>een ziek gevoel</a:t>
            </a:r>
          </a:p>
          <a:p>
            <a:r>
              <a:rPr lang="nl-NL" dirty="0"/>
              <a:t>koorts (38 graden of hoger)</a:t>
            </a:r>
          </a:p>
          <a:p>
            <a:r>
              <a:rPr lang="nl-NL" dirty="0"/>
              <a:t>pijn in uw zij</a:t>
            </a:r>
          </a:p>
          <a:p>
            <a:endParaRPr lang="nl-NL" dirty="0"/>
          </a:p>
          <a:p>
            <a:r>
              <a:rPr lang="nl-NL" dirty="0"/>
              <a:t>Bij mannen; ontsteking van de prostaat (prostatitis)</a:t>
            </a:r>
          </a:p>
          <a:p>
            <a:endParaRPr lang="nl-NL" dirty="0"/>
          </a:p>
        </p:txBody>
      </p:sp>
    </p:spTree>
    <p:extLst>
      <p:ext uri="{BB962C8B-B14F-4D97-AF65-F5344CB8AC3E}">
        <p14:creationId xmlns:p14="http://schemas.microsoft.com/office/powerpoint/2010/main" val="1505706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B9355A-39CF-4C0B-8CA3-0DB46BF5C04E}"/>
              </a:ext>
            </a:extLst>
          </p:cNvPr>
          <p:cNvSpPr>
            <a:spLocks noGrp="1"/>
          </p:cNvSpPr>
          <p:nvPr>
            <p:ph type="title"/>
          </p:nvPr>
        </p:nvSpPr>
        <p:spPr/>
        <p:txBody>
          <a:bodyPr/>
          <a:lstStyle/>
          <a:p>
            <a:r>
              <a:rPr lang="nl-NL" b="1" dirty="0"/>
              <a:t>Verhoogde kans op cystitis</a:t>
            </a:r>
          </a:p>
        </p:txBody>
      </p:sp>
      <p:sp>
        <p:nvSpPr>
          <p:cNvPr id="3" name="Tijdelijke aanduiding voor inhoud 2">
            <a:extLst>
              <a:ext uri="{FF2B5EF4-FFF2-40B4-BE49-F238E27FC236}">
                <a16:creationId xmlns:a16="http://schemas.microsoft.com/office/drawing/2014/main" id="{A3F9B809-5AF5-4519-87CE-C105FF79A5FE}"/>
              </a:ext>
            </a:extLst>
          </p:cNvPr>
          <p:cNvSpPr>
            <a:spLocks noGrp="1"/>
          </p:cNvSpPr>
          <p:nvPr>
            <p:ph idx="1"/>
          </p:nvPr>
        </p:nvSpPr>
        <p:spPr/>
        <p:txBody>
          <a:bodyPr/>
          <a:lstStyle/>
          <a:p>
            <a:r>
              <a:rPr lang="nl-NL" dirty="0"/>
              <a:t>U heeft verder meer kans op een blaasontsteking:</a:t>
            </a:r>
          </a:p>
          <a:p>
            <a:r>
              <a:rPr lang="nl-NL" dirty="0"/>
              <a:t>als u uw blaas niet helemaal leeg kunt plassen</a:t>
            </a:r>
          </a:p>
          <a:p>
            <a:r>
              <a:rPr lang="nl-NL" dirty="0"/>
              <a:t>na de overgang</a:t>
            </a:r>
          </a:p>
          <a:p>
            <a:r>
              <a:rPr lang="nl-NL" dirty="0"/>
              <a:t>als u blaas- of nierstenen heeft</a:t>
            </a:r>
          </a:p>
          <a:p>
            <a:r>
              <a:rPr lang="nl-NL" dirty="0"/>
              <a:t>als uw weerstand minder goed is, zoals bij diabetes mellitus</a:t>
            </a:r>
          </a:p>
          <a:p>
            <a:r>
              <a:rPr lang="nl-NL" dirty="0"/>
              <a:t>als u een urinekatheter heeft (een slangetje door de plasbuis naar uw blaas).</a:t>
            </a:r>
          </a:p>
          <a:p>
            <a:endParaRPr lang="nl-NL" dirty="0"/>
          </a:p>
        </p:txBody>
      </p:sp>
    </p:spTree>
    <p:extLst>
      <p:ext uri="{BB962C8B-B14F-4D97-AF65-F5344CB8AC3E}">
        <p14:creationId xmlns:p14="http://schemas.microsoft.com/office/powerpoint/2010/main" val="371777649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898</Words>
  <Application>Microsoft Office PowerPoint</Application>
  <PresentationFormat>Breedbeeld</PresentationFormat>
  <Paragraphs>149</Paragraphs>
  <Slides>18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Calibri Light</vt:lpstr>
      <vt:lpstr>Kantoorthema</vt:lpstr>
      <vt:lpstr>Urinewegen en mannelijke geslachtsorganen</vt:lpstr>
      <vt:lpstr>8.1 Cystitis    Bron: www.thuisarts.nl</vt:lpstr>
      <vt:lpstr>Cystitis</vt:lpstr>
      <vt:lpstr>Cystitis diagnostiek (onderzoek)  </vt:lpstr>
      <vt:lpstr>Cystitis adviezen</vt:lpstr>
      <vt:lpstr>Cystitis</vt:lpstr>
      <vt:lpstr>Cystitis Medicamenteuze behandeling</vt:lpstr>
      <vt:lpstr>Mogelijke complicaties bij cystitis</vt:lpstr>
      <vt:lpstr>Verhoogde kans op cystitis</vt:lpstr>
      <vt:lpstr>8.2 Pyelonefritis (nierbekkenontsteking)</vt:lpstr>
      <vt:lpstr>8.3 Glomerulonefritis en glomerulopathie</vt:lpstr>
      <vt:lpstr>8.4 Urolithiasis (nierstenen)</vt:lpstr>
      <vt:lpstr>Onderzoek en diagnostiek</vt:lpstr>
      <vt:lpstr>Behandeling nierstenen</vt:lpstr>
      <vt:lpstr>8.5. nierinsufficiëntie</vt:lpstr>
      <vt:lpstr>8.5 Acute nierinsufficiëntie</vt:lpstr>
      <vt:lpstr>8.5 Chronische nierinsufficiëntie</vt:lpstr>
      <vt:lpstr>8.5 Chronische nierinsufficiëntie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Urinewegen en mannelijke geslachtsorganen</dc:title>
  <dc:creator>Bouke Cuperus</dc:creator>
  <cp:lastModifiedBy>Bouke Cuperus</cp:lastModifiedBy>
  <cp:revision>7</cp:revision>
  <dcterms:created xsi:type="dcterms:W3CDTF">2019-09-29T19:35:09Z</dcterms:created>
  <dcterms:modified xsi:type="dcterms:W3CDTF">2019-10-11T13:14:18Z</dcterms:modified>
</cp:coreProperties>
</file>